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28" r:id="rId3"/>
    <p:sldId id="257" r:id="rId4"/>
    <p:sldId id="260" r:id="rId5"/>
    <p:sldId id="261" r:id="rId6"/>
    <p:sldId id="262" r:id="rId7"/>
    <p:sldId id="264" r:id="rId8"/>
    <p:sldId id="340" r:id="rId9"/>
    <p:sldId id="271" r:id="rId10"/>
    <p:sldId id="306" r:id="rId11"/>
    <p:sldId id="342" r:id="rId12"/>
    <p:sldId id="345" r:id="rId13"/>
    <p:sldId id="330" r:id="rId14"/>
    <p:sldId id="343" r:id="rId15"/>
    <p:sldId id="344" r:id="rId16"/>
    <p:sldId id="326" r:id="rId17"/>
    <p:sldId id="333" r:id="rId18"/>
    <p:sldId id="272" r:id="rId19"/>
    <p:sldId id="334" r:id="rId20"/>
    <p:sldId id="347" r:id="rId21"/>
    <p:sldId id="336" r:id="rId22"/>
    <p:sldId id="258" r:id="rId23"/>
    <p:sldId id="327" r:id="rId24"/>
    <p:sldId id="339" r:id="rId25"/>
    <p:sldId id="268" r:id="rId26"/>
    <p:sldId id="269" r:id="rId27"/>
    <p:sldId id="270" r:id="rId28"/>
    <p:sldId id="301" r:id="rId29"/>
    <p:sldId id="305" r:id="rId30"/>
    <p:sldId id="303" r:id="rId31"/>
    <p:sldId id="302" r:id="rId32"/>
    <p:sldId id="337" r:id="rId33"/>
    <p:sldId id="307" r:id="rId34"/>
    <p:sldId id="325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C51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144" autoAdjust="0"/>
  </p:normalViewPr>
  <p:slideViewPr>
    <p:cSldViewPr snapToGrid="0">
      <p:cViewPr varScale="1">
        <p:scale>
          <a:sx n="86" d="100"/>
          <a:sy n="86" d="100"/>
        </p:scale>
        <p:origin x="892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26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b="1" i="1" u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 8B (%)</a:t>
            </a:r>
          </a:p>
        </c:rich>
      </c:tx>
      <c:layout>
        <c:manualLayout>
          <c:xMode val="edge"/>
          <c:yMode val="edge"/>
          <c:x val="0.2059074489638659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4.2508686135053278E-2"/>
          <c:y val="0.16446762768655401"/>
          <c:w val="0.70801961071535491"/>
          <c:h val="0.495518244340525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 (%)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6DAB122-8BB5-41A1-86AA-A7B66AC40C72}" type="VALUE">
                      <a:rPr lang="en-US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[VALORE]</a:t>
                    </a:fld>
                    <a:endParaRPr lang="it-IT"/>
                  </a:p>
                </c:rich>
              </c:tx>
              <c:spPr>
                <a:solidFill>
                  <a:srgbClr val="C00000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37D3-494A-AE94-CD3027F35735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5BADAEF2-8576-4C3E-8022-C46A38DAA796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[VALORE]</a:t>
                    </a:fld>
                    <a:endParaRPr lang="it-IT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82A5-4F2B-A6E6-72EEC56D5865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A3C36BF-B9C3-4555-93EF-9D6D7DE731A4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[VALORE]</a:t>
                    </a:fld>
                    <a:endParaRPr lang="it-IT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2A5-4F2B-A6E6-72EEC56D5865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A8142A68-2418-4B4B-849C-531B2A466123}" type="VALUE">
                      <a:rPr lang="en-US"/>
                      <a:pPr/>
                      <a:t>[VALORE]</a:t>
                    </a:fld>
                    <a:endParaRPr lang="it-IT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7D3-494A-AE94-CD3027F357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Foglio1!$A$2:$A$9</c:f>
              <c:strCache>
                <c:ptCount val="5"/>
                <c:pt idx="0">
                  <c:v>LLaMA-3-8B</c:v>
                </c:pt>
                <c:pt idx="2">
                  <c:v>LLaMA-3-8B-SingleFT (LoRA)</c:v>
                </c:pt>
                <c:pt idx="4">
                  <c:v>LLaMA-3-8B-DoubleFT (LoRA)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39.299999999999997</c:v>
                </c:pt>
                <c:pt idx="2">
                  <c:v>88</c:v>
                </c:pt>
                <c:pt idx="4">
                  <c:v>90.3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D3-494A-AE94-CD3027F3573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511656319"/>
        <c:axId val="1653771839"/>
      </c:barChart>
      <c:catAx>
        <c:axId val="1511656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720000" spcFirstLastPara="1" vertOverflow="ellipsis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53771839"/>
        <c:crosses val="autoZero"/>
        <c:auto val="1"/>
        <c:lblAlgn val="ctr"/>
        <c:lblOffset val="100"/>
        <c:noMultiLvlLbl val="0"/>
      </c:catAx>
      <c:valAx>
        <c:axId val="16537718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11656319"/>
        <c:crosses val="autoZero"/>
        <c:crossBetween val="between"/>
      </c:valAx>
      <c:spPr>
        <a:solidFill>
          <a:schemeClr val="tx2">
            <a:lumMod val="20000"/>
            <a:lumOff val="80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b="1" i="1" u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 13B (%)</a:t>
            </a:r>
          </a:p>
        </c:rich>
      </c:tx>
      <c:layout>
        <c:manualLayout>
          <c:xMode val="edge"/>
          <c:yMode val="edge"/>
          <c:x val="0.2022353166028669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4.2508686135053278E-2"/>
          <c:y val="0.16446762768655401"/>
          <c:w val="0.70801961071535491"/>
          <c:h val="0.495518244340525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 (%)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6DAB122-8BB5-41A1-86AA-A7B66AC40C72}" type="VALUE">
                      <a:rPr lang="en-US"/>
                      <a:pPr/>
                      <a:t>[VALORE]</a:t>
                    </a:fld>
                    <a:endParaRPr lang="it-IT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7060-43AF-A603-DB67B00F187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9E303EC-1A7A-4AEE-A9E1-323FDEA5B42B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[VALORE]</a:t>
                    </a:fld>
                    <a:endParaRPr lang="it-IT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513B-4E23-9AC5-879DF3F8C88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A53BA4A0-9926-45F9-9BBE-F8717E0BCE7C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[VALORE]</a:t>
                    </a:fld>
                    <a:endParaRPr lang="it-IT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13B-4E23-9AC5-879DF3F8C884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A8142A68-2418-4B4B-849C-531B2A466123}" type="VALUE">
                      <a:rPr lang="en-US"/>
                      <a:pPr/>
                      <a:t>[VALORE]</a:t>
                    </a:fld>
                    <a:endParaRPr lang="it-IT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060-43AF-A603-DB67B00F187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Foglio1!$A$2:$A$9</c:f>
              <c:strCache>
                <c:ptCount val="5"/>
                <c:pt idx="2">
                  <c:v>LLaMA-2-13B-SingleFT (LoRA)</c:v>
                </c:pt>
                <c:pt idx="4">
                  <c:v>LLaMA-2-13B-DoubleFT (LoRA)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2">
                  <c:v>69.3</c:v>
                </c:pt>
                <c:pt idx="4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60-43AF-A603-DB67B00F187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511656319"/>
        <c:axId val="1653771839"/>
      </c:barChart>
      <c:catAx>
        <c:axId val="1511656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720000" spcFirstLastPara="1" vertOverflow="ellipsis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53771839"/>
        <c:crosses val="autoZero"/>
        <c:auto val="1"/>
        <c:lblAlgn val="ctr"/>
        <c:lblOffset val="100"/>
        <c:noMultiLvlLbl val="0"/>
      </c:catAx>
      <c:valAx>
        <c:axId val="1653771839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11656319"/>
        <c:crosses val="autoZero"/>
        <c:crossBetween val="between"/>
      </c:valAx>
      <c:spPr>
        <a:solidFill>
          <a:schemeClr val="tx2">
            <a:lumMod val="20000"/>
            <a:lumOff val="80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b="1" i="1" u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 70B (%)</a:t>
            </a:r>
          </a:p>
        </c:rich>
      </c:tx>
      <c:layout>
        <c:manualLayout>
          <c:xMode val="edge"/>
          <c:yMode val="edge"/>
          <c:x val="0.171871310049984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4.2508686135053278E-2"/>
          <c:y val="0.16446762768655401"/>
          <c:w val="0.70801961071535491"/>
          <c:h val="0.495518244340525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 (%)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6DAB122-8BB5-41A1-86AA-A7B66AC40C72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[VALORE]</a:t>
                    </a:fld>
                    <a:endParaRPr lang="it-IT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D66C-4241-BBCE-AC88E2CD6E2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5EBB561-01D4-490F-A666-8C1852150F93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[VALORE]</a:t>
                    </a:fld>
                    <a:endParaRPr lang="it-IT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E8BB-47CB-B08F-A6B7C0A5070D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9EA5F0F-DFE1-4908-8D3D-7AC61FEBABEA}" type="VALUE">
                      <a:rPr lang="en-US">
                        <a:solidFill>
                          <a:schemeClr val="bg1"/>
                        </a:solidFill>
                      </a:rPr>
                      <a:pPr>
                        <a:defRPr/>
                      </a:pPr>
                      <a:t>[VALORE]</a:t>
                    </a:fld>
                    <a:endParaRPr lang="it-IT"/>
                  </a:p>
                </c:rich>
              </c:tx>
              <c:spPr>
                <a:solidFill>
                  <a:schemeClr val="accent6"/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66C-4241-BBCE-AC88E2CD6E2C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A8142A68-2418-4B4B-849C-531B2A466123}" type="VALUE">
                      <a:rPr lang="en-US"/>
                      <a:pPr/>
                      <a:t>[VALORE]</a:t>
                    </a:fld>
                    <a:endParaRPr lang="it-IT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D66C-4241-BBCE-AC88E2CD6E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Foglio1!$A$2:$A$9</c:f>
              <c:strCache>
                <c:ptCount val="5"/>
                <c:pt idx="0">
                  <c:v>LLaMA-3-70B</c:v>
                </c:pt>
                <c:pt idx="2">
                  <c:v>LLaMA-3-70B-SingleFT (QLoRA)</c:v>
                </c:pt>
                <c:pt idx="4">
                  <c:v>LLaMA-3-70B-DoubleFT (QLoRA)</c:v>
                </c:pt>
              </c:strCache>
            </c:strRef>
          </c:cat>
          <c:val>
            <c:numRef>
              <c:f>Foglio1!$B$2:$B$9</c:f>
              <c:numCache>
                <c:formatCode>General</c:formatCode>
                <c:ptCount val="8"/>
                <c:pt idx="0">
                  <c:v>46.3</c:v>
                </c:pt>
                <c:pt idx="2">
                  <c:v>92.3</c:v>
                </c:pt>
                <c:pt idx="4">
                  <c:v>94.6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66C-4241-BBCE-AC88E2CD6E2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511656319"/>
        <c:axId val="1653771839"/>
      </c:barChart>
      <c:catAx>
        <c:axId val="1511656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720000" spcFirstLastPara="1" vertOverflow="ellipsis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53771839"/>
        <c:crosses val="autoZero"/>
        <c:auto val="1"/>
        <c:lblAlgn val="ctr"/>
        <c:lblOffset val="100"/>
        <c:noMultiLvlLbl val="0"/>
      </c:catAx>
      <c:valAx>
        <c:axId val="16537718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11656319"/>
        <c:crosses val="autoZero"/>
        <c:crossBetween val="between"/>
      </c:valAx>
      <c:spPr>
        <a:solidFill>
          <a:schemeClr val="tx2">
            <a:lumMod val="20000"/>
            <a:lumOff val="80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Accuracy categories (%)</a:t>
            </a:r>
          </a:p>
        </c:rich>
      </c:tx>
      <c:layout>
        <c:manualLayout>
          <c:xMode val="edge"/>
          <c:yMode val="edge"/>
          <c:x val="0.32550762989237503"/>
          <c:y val="3.49827093625082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LLaMA-2-13B-DoubleFT (LoRA)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3EE48D44-5DDF-438E-BE24-E11E76708725}" type="VALUE">
                      <a:rPr lang="en-US" sz="1000" b="0"/>
                      <a:pPr/>
                      <a:t>[VALORE]</a:t>
                    </a:fld>
                    <a:endParaRPr lang="it-IT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0E82-4296-8A09-053DC5861F2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Foglio1!$A$2:$A$6</c:f>
              <c:strCache>
                <c:ptCount val="5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C4</c:v>
                </c:pt>
                <c:pt idx="4">
                  <c:v>C5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91.7</c:v>
                </c:pt>
                <c:pt idx="1">
                  <c:v>86.7</c:v>
                </c:pt>
                <c:pt idx="2">
                  <c:v>65</c:v>
                </c:pt>
                <c:pt idx="3">
                  <c:v>53.3</c:v>
                </c:pt>
                <c:pt idx="4">
                  <c:v>93.4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C9-4FB6-8A2C-7B1E2B881AC7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LLaMA-3-8B-DoubleFT (LoRA)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Foglio1!$A$2:$A$6</c:f>
              <c:strCache>
                <c:ptCount val="5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C4</c:v>
                </c:pt>
                <c:pt idx="4">
                  <c:v>C5</c:v>
                </c:pt>
              </c:strCache>
            </c:strRef>
          </c:cat>
          <c:val>
            <c:numRef>
              <c:f>Foglio1!$C$2:$C$6</c:f>
              <c:numCache>
                <c:formatCode>General</c:formatCode>
                <c:ptCount val="5"/>
                <c:pt idx="0">
                  <c:v>100</c:v>
                </c:pt>
                <c:pt idx="1">
                  <c:v>95</c:v>
                </c:pt>
                <c:pt idx="2">
                  <c:v>63.4</c:v>
                </c:pt>
                <c:pt idx="3">
                  <c:v>93.3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C9-4FB6-8A2C-7B1E2B881AC7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LLaMA-3-70-DoubleFT (QLoRA)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Foglio1!$A$2:$A$6</c:f>
              <c:strCache>
                <c:ptCount val="5"/>
                <c:pt idx="0">
                  <c:v>C1</c:v>
                </c:pt>
                <c:pt idx="1">
                  <c:v>C2</c:v>
                </c:pt>
                <c:pt idx="2">
                  <c:v>C3</c:v>
                </c:pt>
                <c:pt idx="3">
                  <c:v>C4</c:v>
                </c:pt>
                <c:pt idx="4">
                  <c:v>C5</c:v>
                </c:pt>
              </c:strCache>
            </c:strRef>
          </c:cat>
          <c:val>
            <c:numRef>
              <c:f>Foglio1!$D$2:$D$6</c:f>
              <c:numCache>
                <c:formatCode>General</c:formatCode>
                <c:ptCount val="5"/>
                <c:pt idx="0">
                  <c:v>94.8</c:v>
                </c:pt>
                <c:pt idx="1">
                  <c:v>100</c:v>
                </c:pt>
                <c:pt idx="2">
                  <c:v>85</c:v>
                </c:pt>
                <c:pt idx="3">
                  <c:v>95</c:v>
                </c:pt>
                <c:pt idx="4">
                  <c:v>98.4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C9-4FB6-8A2C-7B1E2B881AC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345930048"/>
        <c:axId val="1345915168"/>
      </c:barChart>
      <c:catAx>
        <c:axId val="1345930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45915168"/>
        <c:crosses val="autoZero"/>
        <c:auto val="1"/>
        <c:lblAlgn val="ctr"/>
        <c:lblOffset val="100"/>
        <c:noMultiLvlLbl val="0"/>
      </c:catAx>
      <c:valAx>
        <c:axId val="1345915168"/>
        <c:scaling>
          <c:orientation val="minMax"/>
          <c:max val="100"/>
          <c:min val="0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45930048"/>
        <c:crosses val="autoZero"/>
        <c:crossBetween val="between"/>
        <c:majorUnit val="50"/>
        <c:minorUnit val="10"/>
      </c:valAx>
      <c:spPr>
        <a:noFill/>
        <a:ln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b="1" dirty="0">
                <a:effectLst/>
              </a:rPr>
              <a:t>Accuracy (%)</a:t>
            </a:r>
          </a:p>
        </c:rich>
      </c:tx>
      <c:layout>
        <c:manualLayout>
          <c:xMode val="edge"/>
          <c:yMode val="edge"/>
          <c:x val="0.35830089014499572"/>
          <c:y val="6.681836715903560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4.2508686135053278E-2"/>
          <c:y val="0.16446762768655401"/>
          <c:w val="0.70801961071535491"/>
          <c:h val="0.495518244340525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 (%)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47C-4CC1-B16E-AE051E105ABD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DDF-4207-AB3D-458224ED9C2E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4C61F3F0-BDE7-41FE-B09D-6136177D5055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[VALORE]</a:t>
                    </a:fld>
                    <a:endParaRPr lang="it-IT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847C-4CC1-B16E-AE051E105AB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FFA8CCD-E1B3-4956-9952-FA7598AA222A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[VALORE]</a:t>
                    </a:fld>
                    <a:endParaRPr lang="it-IT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DDF-4207-AB3D-458224ED9C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Foglio1!$A$2:$A$3</c:f>
              <c:strCache>
                <c:ptCount val="2"/>
                <c:pt idx="0">
                  <c:v>LLaMA-3-8B-DoubleFT (LoRA)</c:v>
                </c:pt>
                <c:pt idx="1">
                  <c:v>LLaMA-3-70-DoubleFT (QLoRA)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80.8</c:v>
                </c:pt>
                <c:pt idx="1">
                  <c:v>84.6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DDF-4207-AB3D-458224ED9C2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511656319"/>
        <c:axId val="1653771839"/>
      </c:barChart>
      <c:catAx>
        <c:axId val="1511656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53771839"/>
        <c:crosses val="autoZero"/>
        <c:auto val="1"/>
        <c:lblAlgn val="ctr"/>
        <c:lblOffset val="100"/>
        <c:noMultiLvlLbl val="0"/>
      </c:catAx>
      <c:valAx>
        <c:axId val="1653771839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11656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 b="1" dirty="0"/>
              <a:t>Accuracy (%)</a:t>
            </a:r>
          </a:p>
        </c:rich>
      </c:tx>
      <c:layout>
        <c:manualLayout>
          <c:xMode val="edge"/>
          <c:yMode val="edge"/>
          <c:x val="0.35830089014499572"/>
          <c:y val="6.681836715903560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4.2508686135053278E-2"/>
          <c:y val="0.16446762768655401"/>
          <c:w val="0.70801961071535491"/>
          <c:h val="0.495518244340525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Accuracy (%)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1AB-4161-9777-3AA9CA3F7DAD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77-439C-AA69-2310F987116A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079550EF-6122-4587-AB5E-907211FF6C38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[VALORE]</a:t>
                    </a:fld>
                    <a:endParaRPr lang="it-IT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1AB-4161-9777-3AA9CA3F7DA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C2C65F55-09EF-4129-B774-DDBC98999523}" type="VALUE">
                      <a:rPr lang="en-US">
                        <a:solidFill>
                          <a:schemeClr val="bg1"/>
                        </a:solidFill>
                      </a:rPr>
                      <a:pPr/>
                      <a:t>[VALORE]</a:t>
                    </a:fld>
                    <a:endParaRPr lang="it-IT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E77-439C-AA69-2310F987116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Foglio1!$A$2:$A$3</c:f>
              <c:strCache>
                <c:ptCount val="2"/>
                <c:pt idx="0">
                  <c:v>LLaMA-3-8B-DoubleFT (LoRA)</c:v>
                </c:pt>
                <c:pt idx="1">
                  <c:v>LLaMA-3-70-DoubleFT (QLoRA)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86.5</c:v>
                </c:pt>
                <c:pt idx="1">
                  <c:v>90.3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77-439C-AA69-2310F987116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25"/>
        <c:axId val="1511656319"/>
        <c:axId val="1653771839"/>
      </c:barChart>
      <c:catAx>
        <c:axId val="1511656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653771839"/>
        <c:crosses val="autoZero"/>
        <c:auto val="1"/>
        <c:lblAlgn val="ctr"/>
        <c:lblOffset val="100"/>
        <c:noMultiLvlLbl val="0"/>
      </c:catAx>
      <c:valAx>
        <c:axId val="1653771839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11656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2"/>
    </a:soli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D2A5B-7BD2-45DA-AA5B-7D829E453304}" type="datetimeFigureOut">
              <a:rPr lang="it-IT" smtClean="0"/>
              <a:t>31/03/2025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903B2-8B3F-46D1-8545-ADC23BD919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045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Salve a tutti, </a:t>
            </a:r>
          </a:p>
          <a:p>
            <a:r>
              <a:rPr lang="it-IT" dirty="0"/>
              <a:t>sono il laureando Michele Metta e oggi vi presenterò una tesi basata </a:t>
            </a:r>
            <a:r>
              <a:rPr lang="it-IT" b="1" dirty="0"/>
              <a:t>sull’UTILIZZO DELLE RETI NEURALI per il task del TEXT-TO-SQL </a:t>
            </a:r>
            <a:r>
              <a:rPr lang="it-IT" dirty="0"/>
              <a:t>applicato </a:t>
            </a:r>
            <a:r>
              <a:rPr lang="it-IT" b="1" dirty="0"/>
              <a:t>a RISORSE MICROBICHE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2069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it-IT" dirty="0"/>
              <a:t>Le due tabelle, mostrano la </a:t>
            </a:r>
            <a:r>
              <a:rPr lang="it-IT" b="1" dirty="0"/>
              <a:t>distribuzione degli esempi</a:t>
            </a:r>
            <a:r>
              <a:rPr lang="it-IT" dirty="0"/>
              <a:t> nel </a:t>
            </a:r>
            <a:r>
              <a:rPr lang="it-IT" dirty="0" err="1"/>
              <a:t>BioInfoDataset</a:t>
            </a:r>
            <a:r>
              <a:rPr lang="it-IT" dirty="0"/>
              <a:t> e si può notare come:</a:t>
            </a:r>
          </a:p>
          <a:p>
            <a:pPr>
              <a:buNone/>
            </a:pPr>
            <a:br>
              <a:rPr lang="it-IT" dirty="0"/>
            </a:br>
            <a:r>
              <a:rPr lang="it-IT" dirty="0"/>
              <a:t>- Tutti i set (</a:t>
            </a:r>
            <a:r>
              <a:rPr lang="it-IT" dirty="0" err="1"/>
              <a:t>train</a:t>
            </a:r>
            <a:r>
              <a:rPr lang="it-IT" dirty="0"/>
              <a:t>, val, test) siano </a:t>
            </a:r>
            <a:r>
              <a:rPr lang="it-IT" b="1" dirty="0"/>
              <a:t>perfettamente bilanciati</a:t>
            </a:r>
            <a:r>
              <a:rPr lang="it-IT" dirty="0"/>
              <a:t> sia rispetto alle </a:t>
            </a:r>
            <a:r>
              <a:rPr lang="it-IT" b="1" dirty="0"/>
              <a:t>lingue</a:t>
            </a:r>
            <a:r>
              <a:rPr lang="it-IT" dirty="0"/>
              <a:t> (Italiano/Inglese), presenti nella </a:t>
            </a:r>
            <a:r>
              <a:rPr lang="it-IT" b="1" dirty="0"/>
              <a:t>TAB IN ALTO, </a:t>
            </a:r>
            <a:r>
              <a:rPr lang="it-IT" dirty="0"/>
              <a:t>che rispetto alle </a:t>
            </a:r>
            <a:r>
              <a:rPr lang="it-IT" b="1" dirty="0"/>
              <a:t>categoria</a:t>
            </a:r>
            <a:r>
              <a:rPr lang="it-IT" dirty="0"/>
              <a:t> (C1–C5) mostrati nella </a:t>
            </a:r>
            <a:r>
              <a:rPr lang="it-IT" b="1" dirty="0"/>
              <a:t>TAB IN BASSO. </a:t>
            </a:r>
          </a:p>
          <a:p>
            <a:pPr>
              <a:buNone/>
            </a:pPr>
            <a:r>
              <a:rPr lang="it-IT" b="1" dirty="0"/>
              <a:t>- Inoltre, in ciascun dataset, tutte le coppie (</a:t>
            </a:r>
            <a:r>
              <a:rPr lang="it-IT" b="1" dirty="0" err="1"/>
              <a:t>Question</a:t>
            </a:r>
            <a:r>
              <a:rPr lang="it-IT" b="1" dirty="0"/>
              <a:t>, Query) </a:t>
            </a:r>
            <a:r>
              <a:rPr lang="it-IT" b="0" dirty="0"/>
              <a:t>si basano sugli stessi template per entrambe le lingue.</a:t>
            </a:r>
            <a:endParaRPr lang="it-IT" dirty="0"/>
          </a:p>
          <a:p>
            <a:pPr>
              <a:buNone/>
            </a:pPr>
            <a:br>
              <a:rPr lang="it-IT" dirty="0"/>
            </a:br>
            <a:r>
              <a:rPr lang="it-IT" dirty="0"/>
              <a:t>Queste </a:t>
            </a:r>
            <a:r>
              <a:rPr lang="it-IT" b="1" dirty="0"/>
              <a:t>simmetrie</a:t>
            </a:r>
            <a:r>
              <a:rPr lang="it-IT" dirty="0"/>
              <a:t> sono state utilizzate per garantire una distribuzione uniforme dei dati.</a:t>
            </a:r>
          </a:p>
          <a:p>
            <a:pPr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495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43599-2B6B-BF48-A433-4686D074B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39D20D2-FB81-6F9D-EFA8-FEF5C88F71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1F4AD74-CEEE-5313-E474-45EB6597F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Il database di riferimento </a:t>
            </a:r>
            <a:r>
              <a:rPr lang="it-IT" b="1" dirty="0"/>
              <a:t>contiene informazioni sulle collezioni microbiche italiane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È stato sviluppato nell’ambito del </a:t>
            </a:r>
            <a:r>
              <a:rPr lang="it-IT" b="1" dirty="0"/>
              <a:t>progetto SUS-MIRRI-IT</a:t>
            </a:r>
            <a:r>
              <a:rPr lang="it-IT" dirty="0"/>
              <a:t>, che ha l’obiettivo di </a:t>
            </a:r>
            <a:r>
              <a:rPr lang="it-IT" b="1" dirty="0"/>
              <a:t>rafforzare l’infrastruttura di ricerca MIRRI-IT</a:t>
            </a:r>
            <a:r>
              <a:rPr lang="it-IT" dirty="0"/>
              <a:t>, nodo italiano del </a:t>
            </a:r>
            <a:r>
              <a:rPr lang="it-IT" b="1" dirty="0"/>
              <a:t>Consorzio europeo</a:t>
            </a:r>
            <a:r>
              <a:rPr lang="it-IT" dirty="0"/>
              <a:t> per la ricerca.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Attualmente il database </a:t>
            </a:r>
            <a:r>
              <a:rPr lang="it-IT" b="1" dirty="0"/>
              <a:t>conta circa 39k </a:t>
            </a:r>
            <a:r>
              <a:rPr lang="it-IT" b="1" dirty="0" err="1"/>
              <a:t>tuple</a:t>
            </a:r>
            <a:r>
              <a:rPr lang="it-IT" dirty="0"/>
              <a:t>, ma le sue dimensioni sono destinate a crescere </a:t>
            </a:r>
            <a:r>
              <a:rPr lang="it-IT" b="1" dirty="0"/>
              <a:t>progressivamente negli anni</a:t>
            </a:r>
            <a:r>
              <a:rPr lang="it-IT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it-IT" dirty="0"/>
              <a:t>Il </a:t>
            </a:r>
            <a:r>
              <a:rPr lang="it-IT" b="1" dirty="0"/>
              <a:t>diagramma logico del database</a:t>
            </a:r>
            <a:r>
              <a:rPr lang="it-IT" dirty="0"/>
              <a:t> è piuttosto complesso e, per questo motivo, è stato </a:t>
            </a:r>
            <a:r>
              <a:rPr lang="it-IT" b="1" dirty="0"/>
              <a:t>suddiviso in 7 </a:t>
            </a:r>
            <a:r>
              <a:rPr lang="it-IT" b="1" dirty="0" err="1"/>
              <a:t>sottodiagrammi</a:t>
            </a:r>
            <a:r>
              <a:rPr lang="it-IT" b="1" dirty="0"/>
              <a:t> principali</a:t>
            </a:r>
            <a:r>
              <a:rPr lang="it-IT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it-IT" dirty="0"/>
              <a:t>     Quello mostrato sulla destra è il </a:t>
            </a:r>
            <a:r>
              <a:rPr lang="it-IT" b="1" dirty="0"/>
              <a:t>più rilevante</a:t>
            </a:r>
            <a:r>
              <a:rPr lang="it-IT" dirty="0"/>
              <a:t>, perché descrive gli </a:t>
            </a:r>
            <a:r>
              <a:rPr lang="it-IT" b="1" dirty="0"/>
              <a:t>attributi delle tabelle principali</a:t>
            </a:r>
            <a:r>
              <a:rPr lang="it-IT" dirty="0"/>
              <a:t>: </a:t>
            </a:r>
            <a:r>
              <a:rPr lang="it-IT" b="1" dirty="0"/>
              <a:t>Strain</a:t>
            </a:r>
            <a:r>
              <a:rPr lang="it-IT" dirty="0"/>
              <a:t>, </a:t>
            </a:r>
            <a:r>
              <a:rPr lang="it-IT" b="1" dirty="0" err="1"/>
              <a:t>Microorganism</a:t>
            </a:r>
            <a:r>
              <a:rPr lang="it-IT" dirty="0"/>
              <a:t>, </a:t>
            </a:r>
            <a:r>
              <a:rPr lang="it-IT" b="1" dirty="0"/>
              <a:t>Virus</a:t>
            </a:r>
            <a:r>
              <a:rPr lang="it-IT" dirty="0"/>
              <a:t> e </a:t>
            </a:r>
            <a:r>
              <a:rPr lang="it-IT" b="1" dirty="0"/>
              <a:t>Collection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9CADA4F-9508-F587-E7C8-2C5DF58E5A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2747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E4D9B-FE38-9158-83B7-90D5C28A0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0FCE9AB-AD3A-E467-AA7E-5D9F79D157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133DB87-6419-EC25-68D4-1D95A8962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Il </a:t>
            </a:r>
            <a:r>
              <a:rPr lang="it-IT" b="1" dirty="0"/>
              <a:t>SECONDO</a:t>
            </a:r>
            <a:r>
              <a:rPr lang="it-IT" dirty="0"/>
              <a:t> dataset sperimentale utilizzato è stato l’</a:t>
            </a:r>
            <a:r>
              <a:rPr lang="it-IT" b="1" dirty="0"/>
              <a:t>SQL-Create-</a:t>
            </a:r>
            <a:r>
              <a:rPr lang="it-IT" b="1" dirty="0" err="1"/>
              <a:t>Context</a:t>
            </a:r>
            <a:r>
              <a:rPr lang="it-IT" b="1" dirty="0"/>
              <a:t>-</a:t>
            </a:r>
            <a:r>
              <a:rPr lang="it-IT" b="1" dirty="0" err="1"/>
              <a:t>Instruction</a:t>
            </a:r>
            <a:r>
              <a:rPr lang="it-IT" b="1" dirty="0"/>
              <a:t> che è stato </a:t>
            </a:r>
            <a:r>
              <a:rPr lang="it-IT" dirty="0"/>
              <a:t>costruito </a:t>
            </a:r>
            <a:r>
              <a:rPr lang="it-IT" b="1" dirty="0"/>
              <a:t>dopo l’applicazione </a:t>
            </a:r>
            <a:r>
              <a:rPr lang="it-IT" dirty="0"/>
              <a:t>di </a:t>
            </a:r>
            <a:r>
              <a:rPr lang="it-IT" b="1" dirty="0"/>
              <a:t>tecniche</a:t>
            </a:r>
            <a:r>
              <a:rPr lang="it-IT" dirty="0"/>
              <a:t> di </a:t>
            </a:r>
            <a:r>
              <a:rPr lang="it-IT" b="1" dirty="0"/>
              <a:t>data-</a:t>
            </a:r>
            <a:r>
              <a:rPr lang="it-IT" b="1" dirty="0" err="1"/>
              <a:t>cleaning</a:t>
            </a:r>
            <a:r>
              <a:rPr lang="it-IT" b="1" dirty="0"/>
              <a:t> e data-</a:t>
            </a:r>
            <a:r>
              <a:rPr lang="it-IT" b="1" dirty="0" err="1"/>
              <a:t>augmentation</a:t>
            </a:r>
            <a:r>
              <a:rPr lang="it-IT" b="1" dirty="0"/>
              <a:t> </a:t>
            </a:r>
            <a:r>
              <a:rPr lang="it-IT" dirty="0"/>
              <a:t>partendo dai dataset </a:t>
            </a:r>
            <a:r>
              <a:rPr lang="it-IT" b="1" dirty="0" err="1"/>
              <a:t>WikiSQL</a:t>
            </a:r>
            <a:r>
              <a:rPr lang="it-IT" b="1" dirty="0"/>
              <a:t> e Spider</a:t>
            </a:r>
            <a:r>
              <a:rPr lang="it-IT" dirty="0"/>
              <a:t> </a:t>
            </a:r>
            <a:r>
              <a:rPr lang="it-IT" b="1" dirty="0"/>
              <a:t>(entrambi molto conosciuti in ambito text2SQL)</a:t>
            </a:r>
            <a:r>
              <a:rPr lang="it-IT" dirty="0"/>
              <a:t> </a:t>
            </a:r>
          </a:p>
          <a:p>
            <a:pPr marL="0" indent="0">
              <a:buFontTx/>
              <a:buNone/>
            </a:pP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Contiene </a:t>
            </a:r>
            <a:r>
              <a:rPr lang="it-IT" b="1" dirty="0"/>
              <a:t>circa 78 mila esempi totali </a:t>
            </a:r>
          </a:p>
          <a:p>
            <a:pPr marL="171450" indent="-171450">
              <a:buFontTx/>
              <a:buChar char="-"/>
            </a:pPr>
            <a:r>
              <a:rPr lang="it-IT" dirty="0"/>
              <a:t>E </a:t>
            </a:r>
            <a:r>
              <a:rPr lang="it-IT" b="1" dirty="0"/>
              <a:t>Il suo obiettivo </a:t>
            </a:r>
            <a:r>
              <a:rPr lang="it-IT" dirty="0"/>
              <a:t>è quello di poter </a:t>
            </a:r>
            <a:r>
              <a:rPr lang="it-IT" b="1" dirty="0"/>
              <a:t>prevenire la generazione errata di nomi di colonne e tabelle</a:t>
            </a:r>
            <a:r>
              <a:rPr lang="it-IT" dirty="0"/>
              <a:t>, uno dei problemi più comuni in questo task.</a:t>
            </a:r>
          </a:p>
          <a:p>
            <a:br>
              <a:rPr lang="it-IT" dirty="0"/>
            </a:br>
            <a:endParaRPr lang="it-IT" b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15593EB-34C1-0D43-5579-4ADD164A97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5789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0EBE5-8B8E-5998-F3EC-03FB71166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8E95335-DB42-09CD-3746-54594D723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A55830D-B17B-DD13-B5FA-987D9EEB17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questa tabella viene mostrato un riepilogo delle </a:t>
            </a:r>
            <a:r>
              <a:rPr lang="it-IT" b="1" dirty="0"/>
              <a:t>principali caratteristiche del fine-tuning applicato ai modelli</a:t>
            </a:r>
            <a:br>
              <a:rPr lang="it-IT" dirty="0"/>
            </a:br>
            <a:endParaRPr lang="it-IT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it-IT" dirty="0"/>
              <a:t>In particolare, I modelli </a:t>
            </a:r>
            <a:r>
              <a:rPr lang="it-IT" b="1" dirty="0"/>
              <a:t>LLaMA-3 da 8B e 70B</a:t>
            </a:r>
            <a:r>
              <a:rPr lang="it-IT" dirty="0"/>
              <a:t> sono stati rilasciati nella versione </a:t>
            </a:r>
            <a:r>
              <a:rPr lang="it-IT" b="1" i="1" dirty="0" err="1"/>
              <a:t>Instruct</a:t>
            </a:r>
            <a:r>
              <a:rPr lang="it-IT" dirty="0"/>
              <a:t>, quindi già sottoposti a fine-tuning per </a:t>
            </a:r>
            <a:r>
              <a:rPr lang="it-IT" b="1" dirty="0"/>
              <a:t>migliorarne Interpretazione del linguaggio e Coerenza delle risposte.</a:t>
            </a:r>
            <a:br>
              <a:rPr lang="it-IT" b="1" dirty="0"/>
            </a:br>
            <a:endParaRPr lang="it-IT" b="1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it-IT" dirty="0"/>
              <a:t>Il modello </a:t>
            </a:r>
            <a:r>
              <a:rPr lang="it-IT" b="1" dirty="0"/>
              <a:t>LLaMA-2-13B</a:t>
            </a:r>
            <a:r>
              <a:rPr lang="it-IT" dirty="0"/>
              <a:t>, pur non essendo disponibile in versione </a:t>
            </a:r>
            <a:r>
              <a:rPr lang="it-IT" i="1" dirty="0" err="1"/>
              <a:t>Instruct</a:t>
            </a:r>
            <a:r>
              <a:rPr lang="it-IT" dirty="0"/>
              <a:t>, è stato comunque incluso per via della sua </a:t>
            </a:r>
            <a:r>
              <a:rPr lang="it-IT" b="1" dirty="0"/>
              <a:t>dimensione intermedia tra gli 8B e i 70B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it-IT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it-IT" dirty="0"/>
              <a:t>Per il fine-tuning è stata utilizzata la tecnica </a:t>
            </a:r>
            <a:r>
              <a:rPr lang="it-IT" b="1" dirty="0" err="1"/>
              <a:t>LoRA</a:t>
            </a:r>
            <a:r>
              <a:rPr lang="it-IT" b="1" dirty="0"/>
              <a:t> (Low-Rank Adaptation)</a:t>
            </a:r>
            <a:r>
              <a:rPr lang="it-IT" dirty="0"/>
              <a:t>, che ha permesso di ridurre drasticamente la percentuale di parametri da aggiornare come mostrato nella penultima colonna</a:t>
            </a:r>
            <a:br>
              <a:rPr lang="it-IT" dirty="0"/>
            </a:br>
            <a:endParaRPr lang="it-IT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it-IT" dirty="0"/>
              <a:t>Nel caso del </a:t>
            </a:r>
            <a:r>
              <a:rPr lang="it-IT" b="1" dirty="0"/>
              <a:t>modello da 70B</a:t>
            </a:r>
            <a:r>
              <a:rPr lang="it-IT" dirty="0"/>
              <a:t>, si è resa necessaria anche l’applicazione della tecnica </a:t>
            </a:r>
            <a:r>
              <a:rPr lang="it-IT" b="1" dirty="0" err="1"/>
              <a:t>QLoRA</a:t>
            </a:r>
            <a:r>
              <a:rPr lang="it-IT" dirty="0"/>
              <a:t>, che ha permesso di </a:t>
            </a:r>
            <a:r>
              <a:rPr lang="it-IT" b="1" dirty="0"/>
              <a:t>quantizzare</a:t>
            </a:r>
            <a:r>
              <a:rPr lang="it-IT" dirty="0"/>
              <a:t> tutti i parametri non </a:t>
            </a:r>
            <a:r>
              <a:rPr lang="it-IT" dirty="0" err="1"/>
              <a:t>LoRA</a:t>
            </a:r>
            <a:r>
              <a:rPr lang="it-IT" dirty="0"/>
              <a:t> a </a:t>
            </a:r>
            <a:r>
              <a:rPr lang="it-IT" b="1" dirty="0"/>
              <a:t>4 bit</a:t>
            </a:r>
            <a:r>
              <a:rPr lang="it-IT" dirty="0"/>
              <a:t>. </a:t>
            </a:r>
            <a:r>
              <a:rPr lang="it-IT" b="1" dirty="0"/>
              <a:t>Senza questa tecnica</a:t>
            </a:r>
            <a:r>
              <a:rPr lang="it-IT" dirty="0"/>
              <a:t>, non sarebbe stato possibile caricare questo modello su </a:t>
            </a:r>
            <a:r>
              <a:rPr lang="it-IT" b="1" dirty="0"/>
              <a:t>GPU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4849E4-F658-5EAB-3914-C1E4A45866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0816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B8A1C-EDA4-0D61-7A7D-845EA429E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D23B2F0-93A7-DEDB-38C2-DD678C931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4D34B31-8AC5-689E-74DF-74DE7F738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it-IT" dirty="0"/>
              <a:t>Nelle 3 immagini è possibile visualizzare </a:t>
            </a:r>
            <a:r>
              <a:rPr lang="it-IT" b="1" dirty="0"/>
              <a:t>i valori di accuratezza SINTATTICA di tutti i modelli testati.</a:t>
            </a:r>
            <a:endParaRPr lang="it-IT" dirty="0"/>
          </a:p>
          <a:p>
            <a:pPr>
              <a:buNone/>
            </a:pPr>
            <a:r>
              <a:rPr lang="it-IT" dirty="0"/>
              <a:t>Durante la sperimentazione, è quindi emerso chiaramente che i modelli base, sia da 8B che da 70B, </a:t>
            </a:r>
            <a:r>
              <a:rPr lang="it-IT" b="1" dirty="0"/>
              <a:t>non sono in grado di risolvere il task</a:t>
            </a:r>
            <a:r>
              <a:rPr lang="it-IT" dirty="0"/>
              <a:t>, con il modello LLaMA-3-8B-base che si è rivelato il peggiore in assoluto.</a:t>
            </a:r>
            <a:br>
              <a:rPr lang="it-IT" dirty="0"/>
            </a:br>
            <a:r>
              <a:rPr lang="it-IT" dirty="0"/>
              <a:t>- Al contrario, i modelli </a:t>
            </a:r>
            <a:r>
              <a:rPr lang="it-IT" b="1" dirty="0"/>
              <a:t>LLaMA-3 a SINGOLO FT, </a:t>
            </a:r>
            <a:r>
              <a:rPr lang="it-IT" dirty="0"/>
              <a:t>hanno mostrato un netto miglioramento rispetto ai base, con un incremento di performance </a:t>
            </a:r>
            <a:r>
              <a:rPr lang="it-IT" b="1" dirty="0"/>
              <a:t>superiori al 40%</a:t>
            </a:r>
          </a:p>
          <a:p>
            <a:pPr>
              <a:buNone/>
            </a:pPr>
            <a:br>
              <a:rPr lang="it-IT" dirty="0"/>
            </a:br>
            <a:r>
              <a:rPr lang="it-IT" dirty="0"/>
              <a:t>- Confrontando poi i modelli sottoposti a </a:t>
            </a:r>
            <a:r>
              <a:rPr lang="it-IT" b="1" dirty="0"/>
              <a:t>Double Fine-Tuning</a:t>
            </a:r>
            <a:r>
              <a:rPr lang="it-IT" dirty="0"/>
              <a:t> rispetto a quelli con Single-FT, è possibile osservare come ci sia stato un ulteriore miglioramento</a:t>
            </a:r>
          </a:p>
          <a:p>
            <a:pPr>
              <a:buNone/>
            </a:pPr>
            <a:endParaRPr lang="it-IT" dirty="0"/>
          </a:p>
          <a:p>
            <a:pPr>
              <a:buNone/>
            </a:pPr>
            <a:r>
              <a:rPr lang="it-IT" dirty="0"/>
              <a:t>- Per quanto riguarda l’ambito </a:t>
            </a:r>
            <a:r>
              <a:rPr lang="it-IT" b="1" dirty="0"/>
              <a:t>production</a:t>
            </a:r>
            <a:r>
              <a:rPr lang="it-IT" dirty="0"/>
              <a:t>, si è deciso di adottare i modelli </a:t>
            </a:r>
            <a:r>
              <a:rPr lang="it-IT" b="1" dirty="0"/>
              <a:t>LLaMA-3-70B-DoubleFT (</a:t>
            </a:r>
            <a:r>
              <a:rPr lang="it-IT" b="1" dirty="0" err="1"/>
              <a:t>QLoRA</a:t>
            </a:r>
            <a:r>
              <a:rPr lang="it-IT" b="1" dirty="0"/>
              <a:t>)</a:t>
            </a:r>
            <a:r>
              <a:rPr lang="it-IT" dirty="0"/>
              <a:t> e </a:t>
            </a:r>
            <a:r>
              <a:rPr lang="it-IT" b="1" dirty="0"/>
              <a:t>LLaMA-3-8B-DoubleFT (</a:t>
            </a:r>
            <a:r>
              <a:rPr lang="it-IT" b="1" dirty="0" err="1"/>
              <a:t>LoRA</a:t>
            </a:r>
            <a:r>
              <a:rPr lang="it-IT" b="1" dirty="0"/>
              <a:t>), poiché:</a:t>
            </a:r>
          </a:p>
          <a:p>
            <a:r>
              <a:rPr lang="it-IT" b="1" dirty="0"/>
              <a:t>  - Il primo </a:t>
            </a:r>
            <a:r>
              <a:rPr lang="it-IT" dirty="0"/>
              <a:t>è risultato il migliore in assoluto in termini di accuratezza </a:t>
            </a:r>
            <a:r>
              <a:rPr lang="it-IT" b="1" dirty="0"/>
              <a:t>sia rispetto all’accuratezza media </a:t>
            </a:r>
            <a:r>
              <a:rPr lang="it-IT" dirty="0"/>
              <a:t>che </a:t>
            </a:r>
            <a:r>
              <a:rPr lang="it-IT" b="1" dirty="0"/>
              <a:t>rispetto</a:t>
            </a:r>
            <a:r>
              <a:rPr lang="it-IT" dirty="0"/>
              <a:t> </a:t>
            </a:r>
            <a:r>
              <a:rPr lang="it-IT" b="1" dirty="0"/>
              <a:t>alle singole lingue</a:t>
            </a:r>
            <a:r>
              <a:rPr lang="it-IT" dirty="0"/>
              <a:t>, </a:t>
            </a:r>
          </a:p>
          <a:p>
            <a:r>
              <a:rPr lang="it-IT" dirty="0"/>
              <a:t>  - mentre </a:t>
            </a:r>
            <a:r>
              <a:rPr lang="it-IT" b="1" dirty="0"/>
              <a:t>il secondo</a:t>
            </a:r>
            <a:r>
              <a:rPr lang="it-IT" dirty="0"/>
              <a:t>, perché </a:t>
            </a:r>
            <a:r>
              <a:rPr lang="it-IT" b="1" dirty="0"/>
              <a:t>pur leggermente inferiore</a:t>
            </a:r>
            <a:r>
              <a:rPr lang="it-IT" dirty="0"/>
              <a:t> in termini di performance, </a:t>
            </a:r>
            <a:r>
              <a:rPr lang="it-IT" b="1" dirty="0"/>
              <a:t>garantisce</a:t>
            </a:r>
            <a:r>
              <a:rPr lang="it-IT" dirty="0"/>
              <a:t> </a:t>
            </a:r>
            <a:r>
              <a:rPr lang="it-IT" b="1" dirty="0"/>
              <a:t>tempi di risposta più rapidi</a:t>
            </a:r>
            <a:r>
              <a:rPr lang="it-IT" dirty="0"/>
              <a:t>, grazie alle </a:t>
            </a:r>
            <a:r>
              <a:rPr lang="it-IT" b="1" dirty="0"/>
              <a:t>dimensioni notevolmente ridotte</a:t>
            </a:r>
            <a:r>
              <a:rPr lang="it-IT" dirty="0"/>
              <a:t>.</a:t>
            </a:r>
          </a:p>
          <a:p>
            <a:pPr marL="171450" indent="-171450">
              <a:buFontTx/>
              <a:buChar char="-"/>
            </a:pPr>
            <a:r>
              <a:rPr lang="it-IT" dirty="0"/>
              <a:t>Al contrario, il modello </a:t>
            </a:r>
            <a:r>
              <a:rPr lang="it-IT" b="1" dirty="0"/>
              <a:t>LLaMA-2-13B con </a:t>
            </a:r>
            <a:r>
              <a:rPr lang="it-IT" b="1" dirty="0" err="1"/>
              <a:t>DoubleFT</a:t>
            </a:r>
            <a:r>
              <a:rPr lang="it-IT" dirty="0"/>
              <a:t> non è stato ritenuto adatto per la fase di production </a:t>
            </a:r>
            <a:r>
              <a:rPr lang="it-IT" b="1" dirty="0"/>
              <a:t>poiché nonostante sembra che sia stato in grado di apprendere in parte le caratteristiche dei modelli </a:t>
            </a:r>
            <a:r>
              <a:rPr lang="it-IT" b="1" dirty="0" err="1"/>
              <a:t>Instruct</a:t>
            </a:r>
            <a:r>
              <a:rPr lang="it-IT" dirty="0"/>
              <a:t>, raggiungendo un’accuratezza media pari al 78%, si colloca comunque </a:t>
            </a:r>
            <a:r>
              <a:rPr lang="it-IT" b="1" dirty="0"/>
              <a:t>significativamente al di sotto</a:t>
            </a:r>
            <a:r>
              <a:rPr lang="it-IT" dirty="0"/>
              <a:t> rispetto agli altri modelli considerati.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AD7C3A0-63CE-4395-676F-B5A8B91C41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318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207AE-EE35-CF56-A1BF-9A2CBA05B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1A14F60-40D6-AC67-BF47-87FBEB471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3267DEC-919F-8E0D-7D60-43B1EECE6E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it-IT" b="1" dirty="0"/>
              <a:t>Questi grafici mostrano invece, l'accuratezza per ciascuna categoria, confrontando i tre modelli A DOPPIO-FT.</a:t>
            </a:r>
          </a:p>
          <a:p>
            <a:pPr marL="0" indent="0">
              <a:buFontTx/>
              <a:buNone/>
            </a:pPr>
            <a:br>
              <a:rPr lang="it-IT" dirty="0"/>
            </a:br>
            <a:r>
              <a:rPr lang="it-IT" dirty="0"/>
              <a:t>In particolare, possiamo notare come il </a:t>
            </a:r>
            <a:r>
              <a:rPr lang="it-IT" b="1" dirty="0"/>
              <a:t>modello da 8B</a:t>
            </a:r>
            <a:r>
              <a:rPr lang="it-IT" dirty="0"/>
              <a:t> si comporti in modo simile al modello migliore, ma è </a:t>
            </a:r>
            <a:r>
              <a:rPr lang="it-IT" b="1" dirty="0"/>
              <a:t>molto più debole sulla categoria C3</a:t>
            </a:r>
            <a:r>
              <a:rPr lang="it-IT" dirty="0"/>
              <a:t>, dove perde più del 20% </a:t>
            </a:r>
            <a:r>
              <a:rPr lang="it-IT" b="1" dirty="0"/>
              <a:t>di accuratezza</a:t>
            </a:r>
            <a:r>
              <a:rPr lang="it-IT" dirty="0"/>
              <a:t>. </a:t>
            </a:r>
          </a:p>
          <a:p>
            <a:pPr marL="0" indent="0">
              <a:buFontTx/>
              <a:buNone/>
            </a:pPr>
            <a:endParaRPr lang="it-IT" dirty="0"/>
          </a:p>
          <a:p>
            <a:pPr marL="0" indent="0">
              <a:buFontTx/>
              <a:buNone/>
            </a:pPr>
            <a:r>
              <a:rPr lang="it-IT" dirty="0"/>
              <a:t>Questo probabilmente dipende dal numero di parametri, circa </a:t>
            </a:r>
            <a:r>
              <a:rPr lang="it-IT" b="1" dirty="0"/>
              <a:t>9 volte inferiore</a:t>
            </a:r>
            <a:r>
              <a:rPr lang="it-IT" dirty="0"/>
              <a:t> rispetto al 70B, che lo rende meno robusto nella gestione di errori presenti nella </a:t>
            </a:r>
            <a:r>
              <a:rPr lang="it-IT" dirty="0" err="1"/>
              <a:t>question</a:t>
            </a:r>
            <a:r>
              <a:rPr lang="it-IT" dirty="0"/>
              <a:t>. Questo perché la categoria C3 contiene query che rappresentano esattamente questa tipologia di problema.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0B3945-F820-B0D6-2749-FCFBCE247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69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dirty="0"/>
              <a:t>La fase di post-processing implementata esegue 3 step fondamentali: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dirty="0"/>
              <a:t>1° E’</a:t>
            </a:r>
            <a:r>
              <a:rPr lang="it-IT" sz="1200" b="0" dirty="0"/>
              <a:t> quello della </a:t>
            </a:r>
            <a:r>
              <a:rPr lang="it-IT" sz="1200" b="1" dirty="0"/>
              <a:t>sanificazione della query SQL </a:t>
            </a:r>
            <a:r>
              <a:rPr lang="it-IT" sz="1200" b="0" dirty="0"/>
              <a:t>in modo tale da </a:t>
            </a:r>
            <a:r>
              <a:rPr lang="it-IT" sz="1200" b="1" dirty="0"/>
              <a:t>contrastare eventuali attacchi di SQL-Injection. </a:t>
            </a:r>
            <a:r>
              <a:rPr lang="it-IT" sz="1200" b="0" dirty="0"/>
              <a:t>Questo perché </a:t>
            </a:r>
            <a:r>
              <a:rPr lang="it-IT" sz="1200" b="1" dirty="0"/>
              <a:t>i modelli potrebbero comunque generare delle query dannose per il database.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dirty="0"/>
              <a:t>2° E’ </a:t>
            </a:r>
            <a:r>
              <a:rPr lang="it-IT" sz="1200" b="0" dirty="0"/>
              <a:t>la</a:t>
            </a:r>
            <a:r>
              <a:rPr lang="it-IT" sz="1200" b="1" dirty="0"/>
              <a:t> </a:t>
            </a:r>
            <a:r>
              <a:rPr lang="it-IT" sz="1200" dirty="0"/>
              <a:t>Modifica di eventuali </a:t>
            </a:r>
            <a:r>
              <a:rPr lang="it-IT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nomi errati </a:t>
            </a:r>
            <a:r>
              <a:rPr lang="it-IT" sz="1200" dirty="0"/>
              <a:t>per le </a:t>
            </a:r>
            <a:r>
              <a:rPr lang="it-IT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colonne</a:t>
            </a:r>
            <a:r>
              <a:rPr lang="it-IT" sz="1200" dirty="0"/>
              <a:t> utilizzando la </a:t>
            </a:r>
            <a:r>
              <a:rPr lang="it-IT" sz="1200" b="1" dirty="0"/>
              <a:t>distanza di </a:t>
            </a:r>
            <a:r>
              <a:rPr lang="it-IT" sz="1200" b="1" dirty="0" err="1"/>
              <a:t>Levenshtein</a:t>
            </a:r>
            <a:r>
              <a:rPr lang="it-IT" sz="1200" b="1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dirty="0"/>
              <a:t>3° E’ la creazione dell’ILIKE QUERY</a:t>
            </a:r>
            <a:r>
              <a:rPr lang="it-IT" sz="1200" b="0" dirty="0"/>
              <a:t>, </a:t>
            </a:r>
            <a:r>
              <a:rPr lang="it-IT" sz="1200" b="1" dirty="0"/>
              <a:t>basata sulla query originale generata dal modello</a:t>
            </a:r>
            <a:r>
              <a:rPr lang="it-IT" sz="1200" b="0" dirty="0"/>
              <a:t>, con la </a:t>
            </a:r>
            <a:r>
              <a:rPr lang="it-IT" sz="1200" b="1" dirty="0"/>
              <a:t>sostituzione in ciascuna espressione [colonna = valore]</a:t>
            </a:r>
            <a:r>
              <a:rPr lang="it-IT" sz="1200" b="0" dirty="0"/>
              <a:t>, </a:t>
            </a:r>
            <a:r>
              <a:rPr lang="it-IT" sz="1200" b="1" dirty="0"/>
              <a:t>dell’UGUALE con la parola chiave ILIKE</a:t>
            </a:r>
            <a:r>
              <a:rPr lang="it-IT" sz="1200" b="0" dirty="0"/>
              <a:t>, in modo tale da </a:t>
            </a:r>
            <a:r>
              <a:rPr lang="it-IT" sz="1200" b="1" dirty="0"/>
              <a:t>superare problemi relativi al matching NON esatto.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9188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it-IT" dirty="0"/>
              <a:t>- Entrambi i modelli migliori sono stati testati su un dataset in the wild, contenente </a:t>
            </a:r>
            <a:r>
              <a:rPr lang="it-IT" b="1" dirty="0"/>
              <a:t>52 esempi raccolti testando il sistema in production</a:t>
            </a:r>
            <a:r>
              <a:rPr lang="it-IT" dirty="0"/>
              <a:t> </a:t>
            </a:r>
          </a:p>
          <a:p>
            <a:pPr marL="0" indent="0">
              <a:buFont typeface="+mj-lt"/>
              <a:buNone/>
            </a:pPr>
            <a:endParaRPr lang="it-IT" dirty="0"/>
          </a:p>
          <a:p>
            <a:pPr marL="0" indent="0">
              <a:buFont typeface="+mj-lt"/>
              <a:buNone/>
            </a:pPr>
            <a:r>
              <a:rPr lang="it-IT" dirty="0"/>
              <a:t>- Come spesso accade in questi contesti meno controllati, l’</a:t>
            </a:r>
            <a:r>
              <a:rPr lang="it-IT" b="1" dirty="0"/>
              <a:t>accuratezza di entrambi i modello risulta inferiore</a:t>
            </a:r>
            <a:r>
              <a:rPr lang="it-IT" dirty="0"/>
              <a:t> rispetto al test set del </a:t>
            </a:r>
            <a:r>
              <a:rPr lang="it-IT" dirty="0" err="1"/>
              <a:t>BioInfoDataset</a:t>
            </a:r>
            <a:r>
              <a:rPr lang="it-IT" dirty="0"/>
              <a:t>.</a:t>
            </a:r>
            <a:br>
              <a:rPr lang="it-IT" dirty="0"/>
            </a:b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Nonostante questo, il </a:t>
            </a:r>
            <a:r>
              <a:rPr lang="it-IT" b="1" dirty="0"/>
              <a:t>modello da 8B mantiene performance vicine al modello più grande</a:t>
            </a:r>
            <a:br>
              <a:rPr lang="it-IT" dirty="0"/>
            </a:b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Un aspetto interessante da sottolineare, è che grazie al </a:t>
            </a:r>
            <a:r>
              <a:rPr lang="it-IT" b="1" dirty="0"/>
              <a:t>post-processing</a:t>
            </a:r>
            <a:r>
              <a:rPr lang="it-IT" dirty="0"/>
              <a:t>, entrambi i modelli migliorano di quasi </a:t>
            </a:r>
            <a:r>
              <a:rPr lang="it-IT" b="1" dirty="0"/>
              <a:t>il 6%, e inoltre, </a:t>
            </a:r>
            <a:r>
              <a:rPr lang="it-IT" dirty="0"/>
              <a:t>il modello da </a:t>
            </a:r>
            <a:r>
              <a:rPr lang="it-IT" b="1" dirty="0"/>
              <a:t>8B con post-processing supera di quasi il 2% il 70B senza post-processing, questo evidenza ancora meglio </a:t>
            </a:r>
            <a:r>
              <a:rPr lang="it-IT" dirty="0"/>
              <a:t>l’importanza di questa fase implementata.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6651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Questa è l’architettura complessiva del sistema specializzato sul text-to-SQL che è stato implementato.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459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F4B1E-1666-BA24-F4E4-19B2F6F4F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CB33F69-72EF-868B-9661-058D965E8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B33BEE-CCE8-4CE1-92EE-FAA1B6104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it-IT" dirty="0"/>
              <a:t>Il sistema è ospitato sull’infrastruttura </a:t>
            </a:r>
            <a:r>
              <a:rPr lang="it-IT" b="1" dirty="0"/>
              <a:t>HPC4AI dell’Università di Torino</a:t>
            </a:r>
            <a:r>
              <a:rPr lang="it-IT" dirty="0"/>
              <a:t>, che integra sia il cloud che un sistema HPC.</a:t>
            </a:r>
          </a:p>
          <a:p>
            <a:pPr>
              <a:buNone/>
            </a:pPr>
            <a:br>
              <a:rPr lang="it-IT" dirty="0"/>
            </a:br>
            <a:r>
              <a:rPr lang="it-IT" b="1" dirty="0"/>
              <a:t>L’applicazione </a:t>
            </a:r>
            <a:r>
              <a:rPr lang="it-IT" dirty="0"/>
              <a:t>è composta da </a:t>
            </a:r>
            <a:r>
              <a:rPr lang="it-IT" b="1" dirty="0"/>
              <a:t>2 macro-componenti: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La </a:t>
            </a:r>
            <a:r>
              <a:rPr lang="it-IT" b="1" dirty="0"/>
              <a:t>Web </a:t>
            </a:r>
            <a:r>
              <a:rPr lang="it-IT" b="1" dirty="0" err="1"/>
              <a:t>application</a:t>
            </a:r>
            <a:r>
              <a:rPr lang="it-IT" dirty="0"/>
              <a:t>, sviluppata con Next.js, ospitata nel cloud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La seconda componente </a:t>
            </a:r>
            <a:r>
              <a:rPr lang="it-IT" b="1" dirty="0"/>
              <a:t>gestisce le inferenze</a:t>
            </a:r>
            <a:r>
              <a:rPr lang="it-IT" dirty="0"/>
              <a:t>, con l’ausilio di SLURM, che esegue i job sui nodi GPU dell’HPC</a:t>
            </a:r>
          </a:p>
          <a:p>
            <a:pPr>
              <a:buNone/>
            </a:pPr>
            <a:br>
              <a:rPr lang="it-IT" dirty="0"/>
            </a:br>
            <a:r>
              <a:rPr lang="it-IT" b="1" dirty="0"/>
              <a:t>L’utente quindi potrà inviare una domanda in linguaggio naturale, tramite un’interfaccia, alla web </a:t>
            </a:r>
            <a:r>
              <a:rPr lang="it-IT" b="1" dirty="0" err="1"/>
              <a:t>application</a:t>
            </a:r>
            <a:r>
              <a:rPr lang="it-IT" b="1" dirty="0"/>
              <a:t>, quest’ultima la inoltrerà al sistema HPC del dipartimento e infine i risultati prodotti dalla query saranno restituiti all’utente in formato tabellare.</a:t>
            </a:r>
          </a:p>
          <a:p>
            <a:pPr>
              <a:buNone/>
            </a:pPr>
            <a:br>
              <a:rPr lang="it-IT" dirty="0"/>
            </a:br>
            <a:r>
              <a:rPr lang="it-IT" dirty="0"/>
              <a:t>Il sistema interagisce con diversi database dove quello più interessante è chiamato: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 </a:t>
            </a:r>
            <a:r>
              <a:rPr lang="it-IT" b="1" dirty="0" err="1"/>
              <a:t>ExperimentalDB</a:t>
            </a:r>
            <a:r>
              <a:rPr lang="it-IT" dirty="0"/>
              <a:t>, inserito per registrare tutte le richieste inviate al sistema, in modo tale da </a:t>
            </a:r>
            <a:r>
              <a:rPr lang="it-IT" b="1" dirty="0"/>
              <a:t>consentire in future di poter effettuare analisi per poter eventualmente addestrare nuovamente i modelli.</a:t>
            </a:r>
          </a:p>
          <a:p>
            <a:pPr marL="0" lvl="0" indent="0">
              <a:buFontTx/>
              <a:buNone/>
            </a:pP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7CF8429-B72C-05BD-8386-6A15801D03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0380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20FA4-09EC-2FE9-F259-9E5B59ED4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AF3BA23-DE8E-491E-385D-6993C84DB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171FEE6-3011-8B24-CAC3-F10BB2AF66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t-IT" dirty="0"/>
              <a:t>La motivazione principale di questo lavoro di tesi è stata quella di cercare di </a:t>
            </a:r>
            <a:r>
              <a:rPr lang="it-IT" b="1" dirty="0"/>
              <a:t>SEMPLIFICARE</a:t>
            </a:r>
            <a:r>
              <a:rPr lang="it-IT" dirty="0"/>
              <a:t> il più possibile l’accesso ai dati da parte dei </a:t>
            </a:r>
            <a:r>
              <a:rPr lang="it-IT" b="1" dirty="0"/>
              <a:t>ricercatori</a:t>
            </a:r>
            <a:r>
              <a:rPr lang="it-IT" dirty="0"/>
              <a:t> che </a:t>
            </a:r>
            <a:r>
              <a:rPr lang="it-IT" b="1" dirty="0"/>
              <a:t>NON HANNO</a:t>
            </a:r>
            <a:r>
              <a:rPr lang="it-IT" dirty="0"/>
              <a:t> nessuna conoscenza diretta </a:t>
            </a:r>
            <a:r>
              <a:rPr lang="it-IT" b="1" dirty="0"/>
              <a:t>NE’ </a:t>
            </a:r>
            <a:r>
              <a:rPr lang="it-IT" dirty="0"/>
              <a:t>DEL </a:t>
            </a:r>
            <a:r>
              <a:rPr lang="it-IT" b="1" dirty="0"/>
              <a:t>LINGUAGGIO SQL </a:t>
            </a:r>
            <a:r>
              <a:rPr lang="it-IT" dirty="0"/>
              <a:t>E </a:t>
            </a:r>
            <a:r>
              <a:rPr lang="it-IT" b="1" dirty="0"/>
              <a:t>NE’</a:t>
            </a:r>
            <a:r>
              <a:rPr lang="it-IT" dirty="0"/>
              <a:t> DELLA </a:t>
            </a:r>
            <a:r>
              <a:rPr lang="it-IT" b="1" dirty="0"/>
              <a:t>STRUTTURA INTERNA di un DATABASE biologico, </a:t>
            </a:r>
            <a:r>
              <a:rPr lang="it-IT" b="0" dirty="0"/>
              <a:t>in modo tale da poter ritrovare informazioni più o meno complesse all’interno del DB.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it-IT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it-IT" b="1" dirty="0"/>
              <a:t>Per questo motivo gli obiettivi sono stati quelli di: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it-IT" dirty="0"/>
              <a:t>ESEGUIRE PRIMA </a:t>
            </a:r>
            <a:r>
              <a:rPr lang="it-IT" b="1" dirty="0"/>
              <a:t>UNA FASE DI SPERIMENTAZIONE</a:t>
            </a:r>
            <a:r>
              <a:rPr lang="it-IT" dirty="0"/>
              <a:t>, testando diversi modelli di linguaggio basati sull’architettura </a:t>
            </a:r>
            <a:r>
              <a:rPr lang="it-IT" dirty="0" err="1"/>
              <a:t>Trasformer</a:t>
            </a:r>
            <a:r>
              <a:rPr lang="it-IT" dirty="0"/>
              <a:t> </a:t>
            </a:r>
            <a:r>
              <a:rPr lang="it-IT" b="1" dirty="0"/>
              <a:t>specializzandoli</a:t>
            </a:r>
            <a:r>
              <a:rPr lang="it-IT" dirty="0"/>
              <a:t> sul task del text-to-SQL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it-IT" dirty="0"/>
              <a:t>E </a:t>
            </a:r>
            <a:r>
              <a:rPr lang="it-IT" dirty="0" err="1"/>
              <a:t>dopodichiè</a:t>
            </a:r>
            <a:r>
              <a:rPr lang="it-IT" dirty="0"/>
              <a:t>, E’ STATA </a:t>
            </a:r>
            <a:r>
              <a:rPr lang="it-IT" b="1" dirty="0"/>
              <a:t>SVILUPPATA un’applicazione </a:t>
            </a:r>
            <a:r>
              <a:rPr lang="it-IT" dirty="0"/>
              <a:t>web basata sul </a:t>
            </a:r>
            <a:r>
              <a:rPr lang="it-IT" b="1" dirty="0"/>
              <a:t>framework </a:t>
            </a:r>
            <a:r>
              <a:rPr lang="it-IT" b="1" i="1" dirty="0"/>
              <a:t>“Next.js” </a:t>
            </a:r>
            <a:r>
              <a:rPr lang="it-IT" dirty="0"/>
              <a:t>COME SUPPORTO ALLA RICERCA MICROBIOLOGICA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692B9C7-366D-F888-2471-B3DA2ABA8E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1816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2471C-EAE9-D226-9816-CA61F96D6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788BC51-C2C5-C336-8FDD-91C5E7985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6536E85-A79E-20B9-AC81-5FBF0EEA9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it-IT" dirty="0"/>
              <a:t>Questo è un esempio dell’interfaccia dell’applicazione. </a:t>
            </a:r>
          </a:p>
          <a:p>
            <a:pPr marL="0" lvl="0" indent="0">
              <a:buFontTx/>
              <a:buNone/>
            </a:pPr>
            <a:r>
              <a:rPr lang="it-IT" dirty="0"/>
              <a:t>L’utente potrà quindi </a:t>
            </a:r>
            <a:r>
              <a:rPr lang="it-IT" b="1" dirty="0"/>
              <a:t>selezionare il modello</a:t>
            </a:r>
            <a:r>
              <a:rPr lang="it-IT" dirty="0"/>
              <a:t>, </a:t>
            </a:r>
            <a:r>
              <a:rPr lang="it-IT" b="1" dirty="0"/>
              <a:t>scrivere la </a:t>
            </a:r>
            <a:r>
              <a:rPr lang="it-IT" b="1" dirty="0" err="1"/>
              <a:t>question</a:t>
            </a:r>
            <a:r>
              <a:rPr lang="it-IT" b="1" dirty="0"/>
              <a:t> in linguaggio naturale </a:t>
            </a:r>
            <a:r>
              <a:rPr lang="it-IT" dirty="0"/>
              <a:t>e infine potrà </a:t>
            </a:r>
            <a:r>
              <a:rPr lang="it-IT" b="1" dirty="0"/>
              <a:t>visualizzare la query SQL generata con i relativi risultati in formato tabellare.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53C1DF7-0962-AE4A-C817-C8FA338CD0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9645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it-IT" dirty="0"/>
              <a:t>In conclusione quindi, è possibile affermare che i due obiettivi iniziali siano stati raggiunti, </a:t>
            </a:r>
            <a:r>
              <a:rPr lang="it-IT" dirty="0" err="1"/>
              <a:t>poichè</a:t>
            </a:r>
            <a:r>
              <a:rPr lang="it-IT" dirty="0"/>
              <a:t> </a:t>
            </a:r>
            <a:r>
              <a:rPr lang="it-IT" b="1" dirty="0"/>
              <a:t>è stato dimostrato sperimentalmente </a:t>
            </a:r>
            <a:r>
              <a:rPr lang="it-IT" dirty="0"/>
              <a:t>che </a:t>
            </a:r>
            <a:r>
              <a:rPr lang="it-IT" b="1" dirty="0"/>
              <a:t>grazie al fine-tuning </a:t>
            </a:r>
            <a:r>
              <a:rPr lang="it-IT" dirty="0"/>
              <a:t>è possibile </a:t>
            </a:r>
            <a:r>
              <a:rPr lang="it-IT" b="1" dirty="0"/>
              <a:t>specializzare alcuni modelli </a:t>
            </a:r>
            <a:r>
              <a:rPr lang="it-IT" b="1" dirty="0" err="1"/>
              <a:t>LLaMA</a:t>
            </a:r>
            <a:r>
              <a:rPr lang="it-IT" b="1" dirty="0"/>
              <a:t> </a:t>
            </a:r>
            <a:r>
              <a:rPr lang="it-IT" dirty="0"/>
              <a:t>sul </a:t>
            </a:r>
            <a:r>
              <a:rPr lang="it-IT" b="1" dirty="0"/>
              <a:t>task del text-to-SQL </a:t>
            </a:r>
            <a:r>
              <a:rPr lang="it-IT" dirty="0"/>
              <a:t>ed è stata </a:t>
            </a:r>
            <a:r>
              <a:rPr lang="it-IT" b="1" dirty="0"/>
              <a:t>sviluppata un’applicazione web</a:t>
            </a:r>
            <a:r>
              <a:rPr lang="it-IT" dirty="0"/>
              <a:t>, basata </a:t>
            </a:r>
            <a:r>
              <a:rPr lang="it-IT" b="1" dirty="0"/>
              <a:t>su tali modelli</a:t>
            </a:r>
            <a:r>
              <a:rPr lang="it-IT" dirty="0"/>
              <a:t>, a </a:t>
            </a:r>
            <a:r>
              <a:rPr lang="it-IT" b="1" dirty="0"/>
              <a:t>supporto della ricerca microbiologica.</a:t>
            </a:r>
          </a:p>
          <a:p>
            <a:pPr>
              <a:buNone/>
            </a:pPr>
            <a:endParaRPr lang="it-IT" dirty="0"/>
          </a:p>
          <a:p>
            <a:pPr>
              <a:buNone/>
            </a:pPr>
            <a:r>
              <a:rPr lang="it-IT" dirty="0"/>
              <a:t>L’applicazione presenta però due limiti principali:</a:t>
            </a:r>
          </a:p>
          <a:p>
            <a:pPr>
              <a:buNone/>
            </a:pPr>
            <a:endParaRPr lang="it-IT" dirty="0"/>
          </a:p>
          <a:p>
            <a:pPr>
              <a:buNone/>
            </a:pPr>
            <a:r>
              <a:rPr lang="it-IT" b="1" dirty="0"/>
              <a:t>1. Limite architetturale</a:t>
            </a:r>
            <a:r>
              <a:rPr lang="it-IT" dirty="0"/>
              <a:t>: l’uso di nodi SLURM comporta due criticità: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Possibile indisponibilità temporanea dei nodi;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Tempo elevato poiché ogni volta modello deve essere caricato in VRAM (30s per l’8B, 70s per il 70B), che rappresenta il principale collo di bottiglia dell’applicazione</a:t>
            </a:r>
            <a:br>
              <a:rPr lang="it-IT" dirty="0"/>
            </a:br>
            <a:r>
              <a:rPr lang="it-IT" dirty="0"/>
              <a:t>Una possibile </a:t>
            </a:r>
            <a:r>
              <a:rPr lang="it-IT" b="1" dirty="0"/>
              <a:t>soluzione</a:t>
            </a:r>
            <a:r>
              <a:rPr lang="it-IT" dirty="0"/>
              <a:t> sarebbe quella di </a:t>
            </a:r>
            <a:r>
              <a:rPr lang="it-IT" b="1" dirty="0"/>
              <a:t>utilizzare</a:t>
            </a:r>
            <a:r>
              <a:rPr lang="it-IT" dirty="0"/>
              <a:t> un </a:t>
            </a:r>
            <a:r>
              <a:rPr lang="it-IT" b="1" dirty="0"/>
              <a:t>server dedicato</a:t>
            </a:r>
            <a:r>
              <a:rPr lang="it-IT" dirty="0"/>
              <a:t>, ma chiaramente questo comporta un costo aggiuntivo da considerare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None/>
            </a:pPr>
            <a:r>
              <a:rPr lang="it-IT" b="1" dirty="0"/>
              <a:t>2. Limite dei modelli</a:t>
            </a:r>
            <a:r>
              <a:rPr lang="it-IT" dirty="0"/>
              <a:t>: i quali, non avendo accesso diretto ai valori del DB, possono generare query con associazioni errate tra colonne e valori.</a:t>
            </a:r>
            <a:br>
              <a:rPr lang="it-IT" dirty="0"/>
            </a:br>
            <a:r>
              <a:rPr lang="it-IT" dirty="0"/>
              <a:t>Per superare questo problema, si potrebbero: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Inserire valori specifici nei prompt, con attenzione alle dimensioni delle finestre di contesto;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Si potrebbe implementare un algoritmo di sostituzione basato su un dizionario </a:t>
            </a:r>
            <a:r>
              <a:rPr lang="it-IT" dirty="0" err="1"/>
              <a:t>ValoreDB-ColonnaDB</a:t>
            </a:r>
            <a:r>
              <a:rPr lang="it-IT" dirty="0"/>
              <a:t> più probabile per quel valore;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Si potrebbero aggiungere nuovi template al </a:t>
            </a:r>
            <a:r>
              <a:rPr lang="it-IT" dirty="0" err="1"/>
              <a:t>BioInfoDataset</a:t>
            </a:r>
            <a:r>
              <a:rPr lang="it-IT" dirty="0"/>
              <a:t> per aumentare la varietà degli esempi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infine, si potrebbero testare modelli alternativi (open weights o via API) per analizzare il rapporto costi-benefici.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80326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Grazie a tutti per l’attenzione</a:t>
            </a:r>
          </a:p>
          <a:p>
            <a:endParaRPr lang="it-IT" dirty="0"/>
          </a:p>
          <a:p>
            <a:r>
              <a:rPr lang="it-IT" dirty="0"/>
              <a:t>THE END..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7768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PRIMO DATASET SPERIMENTALE che è stato utilizzato è stato appunto quello chiamato SQL-Create-</a:t>
            </a:r>
            <a:r>
              <a:rPr lang="it-IT" dirty="0" err="1"/>
              <a:t>Context</a:t>
            </a:r>
            <a:r>
              <a:rPr lang="it-IT" dirty="0"/>
              <a:t>-</a:t>
            </a:r>
            <a:r>
              <a:rPr lang="it-IT" dirty="0" err="1"/>
              <a:t>Instruction</a:t>
            </a:r>
            <a:r>
              <a:rPr lang="it-IT" dirty="0"/>
              <a:t>, scaricabile dalla piattaforma </a:t>
            </a:r>
            <a:r>
              <a:rPr lang="it-IT" dirty="0" err="1"/>
              <a:t>Hugging</a:t>
            </a:r>
            <a:r>
              <a:rPr lang="it-IT" dirty="0"/>
              <a:t> Face.</a:t>
            </a:r>
          </a:p>
          <a:p>
            <a:r>
              <a:rPr lang="it-IT" dirty="0"/>
              <a:t>Questo dataset è basato su altri due molto conosciuti nell’ambito del text-to-SQL che sono </a:t>
            </a:r>
            <a:r>
              <a:rPr lang="it-IT" dirty="0" err="1"/>
              <a:t>WikiSQL</a:t>
            </a:r>
            <a:r>
              <a:rPr lang="it-IT" dirty="0"/>
              <a:t> e Spider.</a:t>
            </a:r>
          </a:p>
          <a:p>
            <a:r>
              <a:rPr lang="it-IT" dirty="0"/>
              <a:t>In particolare:</a:t>
            </a:r>
          </a:p>
          <a:p>
            <a:r>
              <a:rPr lang="it-IT" dirty="0"/>
              <a:t> - </a:t>
            </a:r>
            <a:r>
              <a:rPr lang="it-IT" b="1" dirty="0" err="1"/>
              <a:t>WikiSQL</a:t>
            </a:r>
            <a:r>
              <a:rPr lang="it-IT" dirty="0"/>
              <a:t> contiene circa 80 mila coppie di </a:t>
            </a:r>
            <a:r>
              <a:rPr lang="it-IT" dirty="0" err="1"/>
              <a:t>Question-QuerySQL</a:t>
            </a:r>
            <a:r>
              <a:rPr lang="it-IT" dirty="0"/>
              <a:t> che sono state raccolte tramite </a:t>
            </a:r>
            <a:r>
              <a:rPr lang="it-IT" dirty="0" err="1"/>
              <a:t>crowd</a:t>
            </a:r>
            <a:r>
              <a:rPr lang="it-IT" dirty="0"/>
              <a:t>-sourcing. Le query di questo dataset però hanno una complessità piuttosto bassa in quanto fanno riferimento generalmente ad una singola tabella E SOPRATTUTTO NON CONTENGONO CLAUSOLE COMPLESSE</a:t>
            </a:r>
          </a:p>
          <a:p>
            <a:r>
              <a:rPr lang="it-IT" dirty="0"/>
              <a:t>- </a:t>
            </a:r>
            <a:r>
              <a:rPr lang="it-IT" b="1" dirty="0"/>
              <a:t>Spider</a:t>
            </a:r>
            <a:r>
              <a:rPr lang="it-IT" dirty="0"/>
              <a:t> invece è un dataset che colleziona query classificate in 4 livelli di difficoltà: DA FACILE AD ESTREMAMENTE DIFFICILE e, INOLTRE, le query </a:t>
            </a:r>
            <a:r>
              <a:rPr lang="it-IT" dirty="0" err="1"/>
              <a:t>contentengono</a:t>
            </a:r>
            <a:r>
              <a:rPr lang="it-IT" dirty="0"/>
              <a:t> tutti i costrutti del linguaggio SQL compreso la NIDIFICAZIONE.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384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/>
              <a:t>L’OBIETTIVO PRINCIPALE </a:t>
            </a:r>
            <a:r>
              <a:rPr lang="it-IT" dirty="0"/>
              <a:t>per il quale </a:t>
            </a:r>
            <a:r>
              <a:rPr lang="it-IT" b="1" dirty="0"/>
              <a:t>è stato utilizzato questo dataset</a:t>
            </a:r>
            <a:r>
              <a:rPr lang="it-IT" dirty="0"/>
              <a:t> è che quest’ultimo </a:t>
            </a:r>
            <a:r>
              <a:rPr lang="it-IT" b="1" dirty="0"/>
              <a:t>è stato costruito con l’intento di poter specializzare un LLM </a:t>
            </a:r>
            <a:r>
              <a:rPr lang="it-IT" dirty="0"/>
              <a:t>sul task del text-to-SQL in </a:t>
            </a:r>
            <a:r>
              <a:rPr lang="it-IT" b="1" dirty="0"/>
              <a:t>MODO TALE DA PREVENIRE la generazione errata dei nomi di colonne e tabelle </a:t>
            </a:r>
          </a:p>
          <a:p>
            <a:pPr marL="171450" indent="-171450">
              <a:buFontTx/>
              <a:buChar char="-"/>
            </a:pPr>
            <a:r>
              <a:rPr lang="it-IT" b="0" dirty="0"/>
              <a:t>Contiene al proprio interno circa 78 mila esempi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b="0" dirty="0"/>
              <a:t>E In questa sperimentazione, come accennato in precedenza, E’ STATO UTILIZZATO per fine-</a:t>
            </a:r>
            <a:r>
              <a:rPr lang="it-IT" b="0" dirty="0" err="1"/>
              <a:t>tunare</a:t>
            </a:r>
            <a:r>
              <a:rPr lang="it-IT" b="0" dirty="0"/>
              <a:t> i modelli e quindi PERMETTERE a questi ultimi DI POTER APPRENDERE UNA RAPPRESENTAZIONE MIGLIORE E PIU’ COMPLETA DEL LINGUAGGIO SQL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009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b="1" dirty="0"/>
              <a:t>LA COMPONENTE SINISTRA chiamata «</a:t>
            </a:r>
            <a:r>
              <a:rPr lang="it-IT" b="1" dirty="0" err="1"/>
              <a:t>Instruction</a:t>
            </a:r>
            <a:r>
              <a:rPr lang="it-IT" b="1" dirty="0"/>
              <a:t>/</a:t>
            </a:r>
            <a:r>
              <a:rPr lang="it-IT" b="1" dirty="0" err="1"/>
              <a:t>context</a:t>
            </a:r>
            <a:r>
              <a:rPr lang="it-IT" b="1" dirty="0"/>
              <a:t>» (</a:t>
            </a:r>
            <a:r>
              <a:rPr lang="it-IT" dirty="0"/>
              <a:t>RIMANE INVARIATA)</a:t>
            </a:r>
          </a:p>
          <a:p>
            <a:pPr marL="171450" indent="-171450">
              <a:buFontTx/>
              <a:buChar char="-"/>
            </a:pPr>
            <a:r>
              <a:rPr lang="it-IT" b="1" dirty="0"/>
              <a:t>LA COMPONENTE DESTRA chiamata </a:t>
            </a:r>
            <a:r>
              <a:rPr lang="it-IT" b="1" dirty="0" err="1"/>
              <a:t>Question</a:t>
            </a:r>
            <a:r>
              <a:rPr lang="it-IT" b="1" dirty="0"/>
              <a:t>-Query CAMBIERA’</a:t>
            </a:r>
            <a:r>
              <a:rPr lang="it-IT" dirty="0"/>
              <a:t> in base alla </a:t>
            </a:r>
            <a:r>
              <a:rPr lang="it-IT" b="1" dirty="0"/>
              <a:t>coppia</a:t>
            </a:r>
            <a:r>
              <a:rPr lang="it-IT" dirty="0"/>
              <a:t> (</a:t>
            </a:r>
            <a:r>
              <a:rPr lang="it-IT" b="1" dirty="0" err="1"/>
              <a:t>question</a:t>
            </a:r>
            <a:r>
              <a:rPr lang="it-IT" b="1" dirty="0"/>
              <a:t>, query SQL) e sarà associata </a:t>
            </a:r>
            <a:r>
              <a:rPr lang="it-IT" b="0" dirty="0"/>
              <a:t>all’</a:t>
            </a:r>
            <a:r>
              <a:rPr lang="it-IT" b="1" dirty="0"/>
              <a:t>esempio di riferimento</a:t>
            </a:r>
          </a:p>
          <a:p>
            <a:pPr marL="171450" indent="-171450">
              <a:buFontTx/>
              <a:buChar char="-"/>
            </a:pPr>
            <a:endParaRPr lang="it-IT" b="1" dirty="0"/>
          </a:p>
          <a:p>
            <a:pPr marL="171450" indent="-171450">
              <a:buFontTx/>
              <a:buChar char="-"/>
            </a:pPr>
            <a:r>
              <a:rPr lang="it-IT" b="1" dirty="0"/>
              <a:t>In basso a sinistra </a:t>
            </a:r>
            <a:r>
              <a:rPr lang="it-IT" dirty="0"/>
              <a:t>è possibile vedere la </a:t>
            </a:r>
            <a:r>
              <a:rPr lang="it-IT" b="1" dirty="0"/>
              <a:t>parte</a:t>
            </a:r>
            <a:r>
              <a:rPr lang="it-IT" dirty="0"/>
              <a:t> di </a:t>
            </a:r>
            <a:r>
              <a:rPr lang="it-IT" b="1" dirty="0"/>
              <a:t>testo</a:t>
            </a:r>
            <a:r>
              <a:rPr lang="it-IT" dirty="0"/>
              <a:t> che è stata </a:t>
            </a:r>
            <a:r>
              <a:rPr lang="it-IT" b="1" dirty="0"/>
              <a:t>inserita nel prompt </a:t>
            </a:r>
            <a:r>
              <a:rPr lang="it-IT" dirty="0"/>
              <a:t>per fornire al modello </a:t>
            </a:r>
            <a:r>
              <a:rPr lang="it-IT" b="1" dirty="0"/>
              <a:t>entrambe le informazioni appena descritte</a:t>
            </a:r>
          </a:p>
          <a:p>
            <a:pPr marL="171450" indent="-171450">
              <a:buFontTx/>
              <a:buChar char="-"/>
            </a:pPr>
            <a:r>
              <a:rPr lang="it-IT" b="1" dirty="0"/>
              <a:t>In basso a destra </a:t>
            </a:r>
            <a:r>
              <a:rPr lang="it-IT" b="0" dirty="0"/>
              <a:t>c’è il </a:t>
            </a:r>
            <a:r>
              <a:rPr lang="it-IT" b="1" dirty="0"/>
              <a:t>testo aggiunto nel prompt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4005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Quindi durante il fine-tuning, ciascun modello è stato addestrato ricevendo in input il prompt appena descritto in modo tale da apprendere la corretta generazione della query SQL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75927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it-IT" dirty="0"/>
              <a:t>In queste due diagrammi a barre sono rappresentati i tempi di inferenza sia rispetto all’inglese (nell’immagine di sx) e sia rispetto all’italiano (nell’immagine di dx). </a:t>
            </a:r>
          </a:p>
          <a:p>
            <a:pPr marL="0" indent="0">
              <a:buFont typeface="+mj-lt"/>
              <a:buNone/>
            </a:pPr>
            <a:endParaRPr lang="it-IT" dirty="0"/>
          </a:p>
          <a:p>
            <a:pPr marL="0" indent="0">
              <a:buFont typeface="+mj-lt"/>
              <a:buNone/>
            </a:pPr>
            <a:r>
              <a:rPr lang="it-IT" dirty="0"/>
              <a:t>In particolare è possibile notare come:</a:t>
            </a:r>
          </a:p>
          <a:p>
            <a:pPr marL="228600" indent="-228600">
              <a:buFont typeface="+mj-lt"/>
              <a:buAutoNum type="arabicParenR"/>
            </a:pPr>
            <a:endParaRPr lang="it-IT" dirty="0"/>
          </a:p>
          <a:p>
            <a:pPr marL="228600" indent="-228600">
              <a:buFont typeface="+mj-lt"/>
              <a:buAutoNum type="arabicParenR"/>
            </a:pPr>
            <a:r>
              <a:rPr lang="it-IT" dirty="0"/>
              <a:t>I tempi di inferenza risultano piuttosto </a:t>
            </a:r>
            <a:r>
              <a:rPr lang="it-IT" b="1" dirty="0"/>
              <a:t>simili tra le due lingue </a:t>
            </a:r>
            <a:r>
              <a:rPr lang="it-IT" dirty="0"/>
              <a:t>per tutti i modelli.</a:t>
            </a:r>
            <a:br>
              <a:rPr lang="it-IT" dirty="0"/>
            </a:br>
            <a:endParaRPr lang="it-IT" dirty="0"/>
          </a:p>
          <a:p>
            <a:pPr marL="228600" indent="-228600">
              <a:buFont typeface="+mj-lt"/>
              <a:buAutoNum type="arabicParenR"/>
            </a:pPr>
            <a:r>
              <a:rPr lang="it-IT" dirty="0"/>
              <a:t>Per quasi tutte le categorie, i tempi medi si mantengono </a:t>
            </a:r>
            <a:r>
              <a:rPr lang="it-IT" b="1" dirty="0"/>
              <a:t>al di sotto dei 7 secondi</a:t>
            </a:r>
            <a:r>
              <a:rPr lang="it-IT" dirty="0"/>
              <a:t>.</a:t>
            </a:r>
          </a:p>
          <a:p>
            <a:pPr marL="228600" indent="-228600">
              <a:buFont typeface="+mj-lt"/>
              <a:buAutoNum type="arabicParenR"/>
            </a:pPr>
            <a:endParaRPr lang="it-IT" dirty="0"/>
          </a:p>
          <a:p>
            <a:pPr marL="228600" indent="-228600">
              <a:buFont typeface="+mj-lt"/>
              <a:buAutoNum type="arabicParenR"/>
            </a:pPr>
            <a:r>
              <a:rPr lang="it-IT" dirty="0"/>
              <a:t>La </a:t>
            </a:r>
            <a:r>
              <a:rPr lang="it-IT" b="1" dirty="0"/>
              <a:t>categoria C4</a:t>
            </a:r>
            <a:r>
              <a:rPr lang="it-IT" dirty="0"/>
              <a:t> richiede tempi maggiori a causa della </a:t>
            </a:r>
            <a:r>
              <a:rPr lang="it-IT" b="1" dirty="0"/>
              <a:t>generazione di più token</a:t>
            </a:r>
            <a:r>
              <a:rPr lang="it-IT" dirty="0"/>
              <a:t>, legata alla necessità di </a:t>
            </a:r>
            <a:r>
              <a:rPr lang="it-IT" b="1" dirty="0"/>
              <a:t>formattare correttamente i campi data</a:t>
            </a:r>
            <a:r>
              <a:rPr lang="it-IT" dirty="0"/>
              <a:t>.</a:t>
            </a:r>
            <a:br>
              <a:rPr lang="it-IT" dirty="0"/>
            </a:br>
            <a:endParaRPr lang="it-IT" dirty="0"/>
          </a:p>
          <a:p>
            <a:pPr marL="228600" indent="-228600">
              <a:buFont typeface="+mj-lt"/>
              <a:buAutoNum type="arabicParenR"/>
            </a:pPr>
            <a:r>
              <a:rPr lang="it-IT" dirty="0"/>
              <a:t>La </a:t>
            </a:r>
            <a:r>
              <a:rPr lang="it-IT" b="1" dirty="0"/>
              <a:t>deviazione standard (</a:t>
            </a:r>
            <a:r>
              <a:rPr lang="it-IT" b="1" dirty="0" err="1"/>
              <a:t>std</a:t>
            </a:r>
            <a:r>
              <a:rPr lang="it-IT" b="1" dirty="0"/>
              <a:t>)</a:t>
            </a:r>
            <a:r>
              <a:rPr lang="it-IT" dirty="0"/>
              <a:t> è sempre &gt; 0, è dovuta alla </a:t>
            </a:r>
            <a:r>
              <a:rPr lang="it-IT" b="1" dirty="0"/>
              <a:t>variabilità della complessità delle query</a:t>
            </a:r>
            <a:r>
              <a:rPr lang="it-IT" dirty="0"/>
              <a:t> interne a ciascuna categoria.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4640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task del text-to-SQL </a:t>
            </a:r>
            <a:r>
              <a:rPr lang="it-IT" b="1" dirty="0"/>
              <a:t>può essere descritto nel modo seguente:</a:t>
            </a:r>
          </a:p>
          <a:p>
            <a:endParaRPr lang="it-IT" b="1" dirty="0"/>
          </a:p>
          <a:p>
            <a:pPr marL="171450" indent="-171450">
              <a:buFontTx/>
              <a:buChar char="-"/>
            </a:pPr>
            <a:r>
              <a:rPr lang="it-IT" b="0" dirty="0"/>
              <a:t>Si</a:t>
            </a:r>
            <a:r>
              <a:rPr lang="it-IT" b="1" dirty="0"/>
              <a:t> </a:t>
            </a:r>
            <a:r>
              <a:rPr lang="it-IT" b="0" dirty="0"/>
              <a:t>parte da </a:t>
            </a:r>
            <a:r>
              <a:rPr lang="it-IT" b="1" dirty="0"/>
              <a:t>una QUERY descritta in linguaggio naturale </a:t>
            </a:r>
            <a:r>
              <a:rPr lang="it-IT" b="0" dirty="0"/>
              <a:t>e da </a:t>
            </a:r>
            <a:r>
              <a:rPr lang="it-IT" b="1" dirty="0"/>
              <a:t>una descrizione di un DB relazionale</a:t>
            </a:r>
          </a:p>
          <a:p>
            <a:pPr marL="171450" indent="-171450">
              <a:buFontTx/>
              <a:buChar char="-"/>
            </a:pPr>
            <a:endParaRPr lang="it-IT" b="1" dirty="0"/>
          </a:p>
          <a:p>
            <a:pPr marL="171450" indent="-171450">
              <a:buFontTx/>
              <a:buChar char="-"/>
            </a:pPr>
            <a:r>
              <a:rPr lang="it-IT" b="1" dirty="0"/>
              <a:t>Entrambe le componenti vengono fornite in input al sistema di TEXT-TO-SQL che si preoccuperà di generare </a:t>
            </a:r>
            <a:r>
              <a:rPr lang="it-IT" dirty="0"/>
              <a:t>la </a:t>
            </a:r>
            <a:r>
              <a:rPr lang="it-IT" b="1" dirty="0"/>
              <a:t>QUERY SQL</a:t>
            </a:r>
            <a:r>
              <a:rPr lang="it-IT" dirty="0"/>
              <a:t>, in modo tale che una volta eseguita sul DB, venga prodotto un </a:t>
            </a:r>
            <a:r>
              <a:rPr lang="it-IT" dirty="0" err="1"/>
              <a:t>resultset</a:t>
            </a:r>
            <a:r>
              <a:rPr lang="it-IT" dirty="0"/>
              <a:t> coerente con l’intento iniziale dell’utente</a:t>
            </a:r>
          </a:p>
          <a:p>
            <a:pPr marL="171450" indent="-171450">
              <a:buFontTx/>
              <a:buChar char="-"/>
            </a:pPr>
            <a:endParaRPr lang="it-IT" dirty="0"/>
          </a:p>
          <a:p>
            <a:pPr marL="0" indent="0">
              <a:buFontTx/>
              <a:buNone/>
            </a:pPr>
            <a:r>
              <a:rPr lang="it-IT" dirty="0"/>
              <a:t>In particolare, </a:t>
            </a:r>
            <a:r>
              <a:rPr lang="it-IT" b="1" dirty="0"/>
              <a:t>la query descritta in linguaggio naturale </a:t>
            </a:r>
            <a:r>
              <a:rPr lang="it-IT" dirty="0"/>
              <a:t>potrà essere una </a:t>
            </a:r>
            <a:r>
              <a:rPr lang="it-IT" b="1" dirty="0"/>
              <a:t>domanda</a:t>
            </a:r>
            <a:r>
              <a:rPr lang="it-IT" dirty="0"/>
              <a:t> oppure una </a:t>
            </a:r>
            <a:r>
              <a:rPr lang="it-IT" b="1" dirty="0"/>
              <a:t>frase IMPERATIVA DICHIARATIVA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6597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L’immagine a sinistra mostra l’architettura tipica di un sistema text-to-SQL, quest’ultima può essere suddivisa in diverse componenti.</a:t>
            </a:r>
          </a:p>
          <a:p>
            <a:br>
              <a:rPr lang="it-IT" dirty="0"/>
            </a:br>
            <a:r>
              <a:rPr lang="it-IT" dirty="0"/>
              <a:t>La </a:t>
            </a:r>
            <a:r>
              <a:rPr lang="it-IT" b="1" dirty="0"/>
              <a:t>prima componente </a:t>
            </a:r>
            <a:r>
              <a:rPr lang="it-IT" dirty="0"/>
              <a:t>è lo </a:t>
            </a:r>
            <a:r>
              <a:rPr lang="it-IT" b="1" dirty="0"/>
              <a:t>schema linking</a:t>
            </a:r>
            <a:r>
              <a:rPr lang="it-IT" dirty="0"/>
              <a:t>, che serve a collegare gli elementi della domanda con quelli del database.</a:t>
            </a:r>
            <a:br>
              <a:rPr lang="it-IT" dirty="0"/>
            </a:br>
            <a:endParaRPr lang="it-IT" dirty="0"/>
          </a:p>
          <a:p>
            <a:pPr marL="0" indent="0">
              <a:buFontTx/>
              <a:buNone/>
            </a:pPr>
            <a:r>
              <a:rPr lang="it-IT" dirty="0"/>
              <a:t>- In questo lavoro, questa funzione è stata </a:t>
            </a:r>
            <a:r>
              <a:rPr lang="it-IT" b="1" dirty="0"/>
              <a:t>delegata direttamente ai meccanismi di attenzione del Transformer</a:t>
            </a:r>
            <a:r>
              <a:rPr lang="it-IT" dirty="0"/>
              <a:t>, poiché si sono rivelati essere molto efficaci nell’individuare e collegare automaticamente questi elementi.</a:t>
            </a:r>
          </a:p>
          <a:p>
            <a:pPr marL="171450" indent="-171450">
              <a:buFontTx/>
              <a:buChar char="-"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/>
              <a:t>- L’architettura neurale Transformer</a:t>
            </a:r>
            <a:r>
              <a:rPr lang="it-IT" dirty="0"/>
              <a:t>, è stata introdotta nell’articolo </a:t>
            </a:r>
            <a:r>
              <a:rPr lang="it-IT" i="1" dirty="0"/>
              <a:t>“</a:t>
            </a:r>
            <a:r>
              <a:rPr lang="it-IT" i="1" dirty="0" err="1"/>
              <a:t>Attention</a:t>
            </a:r>
            <a:r>
              <a:rPr lang="it-IT" i="1" dirty="0"/>
              <a:t> </a:t>
            </a:r>
            <a:r>
              <a:rPr lang="it-IT" i="1" dirty="0" err="1"/>
              <a:t>is</a:t>
            </a:r>
            <a:r>
              <a:rPr lang="it-IT" i="1" dirty="0"/>
              <a:t> </a:t>
            </a:r>
            <a:r>
              <a:rPr lang="it-IT" i="1" dirty="0" err="1"/>
              <a:t>all</a:t>
            </a:r>
            <a:r>
              <a:rPr lang="it-IT" i="1" dirty="0"/>
              <a:t> </a:t>
            </a:r>
            <a:r>
              <a:rPr lang="it-IT" i="1" dirty="0" err="1"/>
              <a:t>you</a:t>
            </a:r>
            <a:r>
              <a:rPr lang="it-IT" i="1" dirty="0"/>
              <a:t> </a:t>
            </a:r>
            <a:r>
              <a:rPr lang="it-IT" i="1" dirty="0" err="1"/>
              <a:t>need</a:t>
            </a:r>
            <a:r>
              <a:rPr lang="it-IT" i="1" dirty="0"/>
              <a:t>”, pubblicato nel 2017, </a:t>
            </a:r>
            <a:r>
              <a:rPr lang="it-IT" i="0" dirty="0"/>
              <a:t>e</a:t>
            </a:r>
            <a:r>
              <a:rPr lang="it-IT" i="1" dirty="0"/>
              <a:t>, </a:t>
            </a:r>
            <a:r>
              <a:rPr lang="it-IT" b="1" i="0" dirty="0"/>
              <a:t>soprattutto negli ultimi anni, ha rivoluzionato il campo dell’NLP.</a:t>
            </a:r>
          </a:p>
          <a:p>
            <a:br>
              <a:rPr lang="it-IT" dirty="0"/>
            </a:br>
            <a:endParaRPr lang="it-IT" b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8124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it-IT" dirty="0"/>
              <a:t>La seconda componente dell’architettura si occupa di </a:t>
            </a:r>
            <a:r>
              <a:rPr lang="it-IT" b="1" dirty="0"/>
              <a:t>trasformare il linguaggio naturale in una rappresentazione numerica</a:t>
            </a:r>
            <a:r>
              <a:rPr lang="it-IT" dirty="0"/>
              <a:t>, sfruttando i </a:t>
            </a:r>
            <a:r>
              <a:rPr lang="it-IT" b="1" dirty="0" err="1"/>
              <a:t>Pre-Trained</a:t>
            </a:r>
            <a:r>
              <a:rPr lang="it-IT" b="1" dirty="0"/>
              <a:t> Language Models.</a:t>
            </a:r>
            <a:endParaRPr lang="it-IT" i="1" dirty="0"/>
          </a:p>
          <a:p>
            <a:pPr>
              <a:buNone/>
            </a:pPr>
            <a:br>
              <a:rPr lang="it-IT" dirty="0"/>
            </a:br>
            <a:r>
              <a:rPr lang="it-IT" dirty="0"/>
              <a:t>Nello specifico, sono stati testati alcuni </a:t>
            </a:r>
            <a:r>
              <a:rPr lang="it-IT" b="1" dirty="0"/>
              <a:t>modelli </a:t>
            </a:r>
            <a:r>
              <a:rPr lang="it-IT" b="1" dirty="0" err="1"/>
              <a:t>LLaMA</a:t>
            </a:r>
            <a:r>
              <a:rPr lang="it-IT" dirty="0"/>
              <a:t> con architettura </a:t>
            </a:r>
            <a:r>
              <a:rPr lang="it-IT" b="1" dirty="0"/>
              <a:t>Decoder-</a:t>
            </a:r>
            <a:r>
              <a:rPr lang="it-IT" b="1" dirty="0" err="1"/>
              <a:t>only</a:t>
            </a:r>
            <a:r>
              <a:rPr lang="it-IT" dirty="0"/>
              <a:t>, </a:t>
            </a:r>
            <a:r>
              <a:rPr lang="it-IT" b="1" dirty="0"/>
              <a:t>DOVE: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 L’input è stato serializzato in un’unica sequenza, </a:t>
            </a:r>
            <a:r>
              <a:rPr lang="it-IT" dirty="0"/>
              <a:t>per </a:t>
            </a:r>
            <a:r>
              <a:rPr lang="it-IT" b="1" dirty="0"/>
              <a:t>sfruttare le capacità </a:t>
            </a:r>
            <a:r>
              <a:rPr lang="it-IT" dirty="0"/>
              <a:t>dei modelli di costruire </a:t>
            </a:r>
            <a:r>
              <a:rPr lang="it-IT" b="1" dirty="0"/>
              <a:t>rappresentazioni</a:t>
            </a:r>
            <a:r>
              <a:rPr lang="it-IT" dirty="0"/>
              <a:t> </a:t>
            </a:r>
            <a:r>
              <a:rPr lang="it-IT" b="1" dirty="0"/>
              <a:t>contestualizzate dell’intero input</a:t>
            </a:r>
            <a:r>
              <a:rPr lang="it-IT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 E grazie alla tecnica Top-k sampling, </a:t>
            </a:r>
            <a:r>
              <a:rPr lang="it-IT" dirty="0"/>
              <a:t>è stato possibile generare la query SQL come </a:t>
            </a:r>
            <a:r>
              <a:rPr lang="it-IT" b="1" dirty="0"/>
              <a:t>sequenza di token più probabili rendendo</a:t>
            </a:r>
            <a:r>
              <a:rPr lang="it-IT" dirty="0"/>
              <a:t> la </a:t>
            </a:r>
            <a:r>
              <a:rPr lang="it-IT" b="1" dirty="0"/>
              <a:t>GENERAZIONE DETERMINISTICA, </a:t>
            </a:r>
            <a:r>
              <a:rPr lang="it-IT" dirty="0"/>
              <a:t>garantendo la </a:t>
            </a:r>
            <a:r>
              <a:rPr lang="it-IT" b="1" dirty="0"/>
              <a:t>replicabilità dei risultati</a:t>
            </a:r>
            <a:r>
              <a:rPr lang="it-IT" dirty="0"/>
              <a:t>.</a:t>
            </a:r>
            <a:endParaRPr lang="it-IT" b="0" dirty="0"/>
          </a:p>
          <a:p>
            <a:pPr marL="685800" lvl="1" indent="-228600">
              <a:buFontTx/>
              <a:buAutoNum type="arabicParenR"/>
            </a:pPr>
            <a:endParaRPr lang="it-IT" b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48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/>
              <a:t>La terza componente riguarda la scelta della metodologia di addestramento.</a:t>
            </a:r>
          </a:p>
          <a:p>
            <a:br>
              <a:rPr lang="it-IT" dirty="0"/>
            </a:br>
            <a:r>
              <a:rPr lang="it-IT" dirty="0"/>
              <a:t>In questo caso, è stato adottato il </a:t>
            </a:r>
            <a:r>
              <a:rPr lang="it-IT" b="1" dirty="0"/>
              <a:t>Transfer Learning</a:t>
            </a:r>
            <a:r>
              <a:rPr lang="it-IT" dirty="0"/>
              <a:t>, poiché si è partiti da modelli </a:t>
            </a:r>
            <a:r>
              <a:rPr lang="it-IT" dirty="0" err="1"/>
              <a:t>pre</a:t>
            </a:r>
            <a:r>
              <a:rPr lang="it-IT" dirty="0"/>
              <a:t>-addestrati su grandi corpus, per poi specializzarli tramite </a:t>
            </a:r>
            <a:r>
              <a:rPr lang="it-IT" b="1" dirty="0"/>
              <a:t>fine-tuning</a:t>
            </a:r>
            <a:r>
              <a:rPr lang="it-IT" dirty="0"/>
              <a:t> sul </a:t>
            </a:r>
            <a:r>
              <a:rPr lang="it-IT" b="1" dirty="0"/>
              <a:t>task text-to-SQL.</a:t>
            </a:r>
          </a:p>
          <a:p>
            <a:br>
              <a:rPr lang="it-IT" dirty="0"/>
            </a:br>
            <a:r>
              <a:rPr lang="it-IT" b="1" dirty="0"/>
              <a:t>Il motivo </a:t>
            </a:r>
            <a:r>
              <a:rPr lang="it-IT" dirty="0"/>
              <a:t>di questa scelta è che </a:t>
            </a:r>
            <a:r>
              <a:rPr lang="it-IT" b="1" dirty="0"/>
              <a:t>questo approccio </a:t>
            </a:r>
            <a:r>
              <a:rPr lang="it-IT" dirty="0"/>
              <a:t>è stato </a:t>
            </a:r>
            <a:r>
              <a:rPr lang="it-IT" b="1" dirty="0"/>
              <a:t>già utilizzato in letteratura su altri task dell’NLP </a:t>
            </a:r>
            <a:r>
              <a:rPr lang="it-IT" dirty="0"/>
              <a:t>(come ad esempio il </a:t>
            </a:r>
            <a:r>
              <a:rPr lang="it-IT" b="1" dirty="0" err="1"/>
              <a:t>Question</a:t>
            </a:r>
            <a:r>
              <a:rPr lang="it-IT" b="1" dirty="0"/>
              <a:t> </a:t>
            </a:r>
            <a:r>
              <a:rPr lang="it-IT" b="1" dirty="0" err="1"/>
              <a:t>Answering</a:t>
            </a:r>
            <a:r>
              <a:rPr lang="it-IT" dirty="0"/>
              <a:t>), producendo in </a:t>
            </a:r>
            <a:r>
              <a:rPr lang="it-IT" b="1" dirty="0"/>
              <a:t>genere</a:t>
            </a:r>
            <a:r>
              <a:rPr lang="it-IT" dirty="0"/>
              <a:t> </a:t>
            </a:r>
            <a:r>
              <a:rPr lang="it-IT" b="1" dirty="0"/>
              <a:t>un notevole aumento delle performance.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0765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it-IT" dirty="0"/>
              <a:t>La quarta componente riguarda la </a:t>
            </a:r>
            <a:r>
              <a:rPr lang="it-IT" b="1" dirty="0"/>
              <a:t>correzione dell’output generato dal modello</a:t>
            </a:r>
            <a:r>
              <a:rPr lang="it-IT" dirty="0"/>
              <a:t>.</a:t>
            </a:r>
          </a:p>
          <a:p>
            <a:pPr marL="0" indent="0">
              <a:buFontTx/>
              <a:buNone/>
            </a:pPr>
            <a:br>
              <a:rPr lang="it-IT" dirty="0"/>
            </a:br>
            <a:r>
              <a:rPr lang="it-IT" dirty="0"/>
              <a:t>In questo lavoro, è stata implementata una </a:t>
            </a:r>
            <a:r>
              <a:rPr lang="it-IT" b="1" dirty="0"/>
              <a:t>fase di post-processing</a:t>
            </a:r>
            <a:r>
              <a:rPr lang="it-IT" dirty="0"/>
              <a:t>, con l’obiettivo di migliorare la qualità finale della query SQL prodotta.</a:t>
            </a:r>
          </a:p>
          <a:p>
            <a:pPr marL="0" indent="0">
              <a:buFontTx/>
              <a:buNone/>
            </a:pPr>
            <a:br>
              <a:rPr lang="it-IT" dirty="0"/>
            </a:br>
            <a:r>
              <a:rPr lang="it-IT" dirty="0"/>
              <a:t>Questa fase verrà approfondita più avanti.</a:t>
            </a:r>
          </a:p>
          <a:p>
            <a:pPr marL="0" indent="0">
              <a:buFontTx/>
              <a:buNone/>
            </a:pPr>
            <a:endParaRPr lang="it-IT" b="1" dirty="0"/>
          </a:p>
          <a:p>
            <a:pPr marL="0" indent="0">
              <a:buFontTx/>
              <a:buNone/>
            </a:pPr>
            <a:r>
              <a:rPr lang="it-IT" b="1" dirty="0"/>
              <a:t>(MAX 3 MINUTI SLIDE STATO DELL’ARTE – 4-5m partendo dall’inizio)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8066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6B566-6E83-B32C-BD4E-CD20F58F3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055F46C-3EA7-7E80-8BFE-65FD9A4AE3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6089F3D-9222-856A-FDD4-06EF0B633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/>
              <a:t>Durante la fase di sperimentazione</a:t>
            </a:r>
            <a:r>
              <a:rPr lang="it-IT" dirty="0"/>
              <a:t>, sono stati scelti </a:t>
            </a:r>
            <a:r>
              <a:rPr lang="it-IT" b="1" dirty="0"/>
              <a:t>3 modelli </a:t>
            </a:r>
            <a:r>
              <a:rPr lang="it-IT" b="1" dirty="0" err="1"/>
              <a:t>pre</a:t>
            </a:r>
            <a:r>
              <a:rPr lang="it-IT" b="1" dirty="0"/>
              <a:t>-addestrati della famiglia </a:t>
            </a:r>
            <a:r>
              <a:rPr lang="it-IT" b="1" dirty="0" err="1"/>
              <a:t>LLaMA</a:t>
            </a:r>
            <a:r>
              <a:rPr lang="it-IT" b="1" dirty="0"/>
              <a:t>, </a:t>
            </a:r>
            <a:r>
              <a:rPr lang="it-IT" dirty="0"/>
              <a:t>che sono già in grado di </a:t>
            </a:r>
            <a:r>
              <a:rPr lang="it-IT" b="1" dirty="0"/>
              <a:t>interpretare</a:t>
            </a:r>
            <a:r>
              <a:rPr lang="it-IT" dirty="0"/>
              <a:t> il linguaggio naturale, ma che </a:t>
            </a:r>
            <a:r>
              <a:rPr lang="it-IT" b="1" dirty="0"/>
              <a:t>non hanno una conoscenza profonda sulla struttura di database specifici </a:t>
            </a:r>
            <a:r>
              <a:rPr lang="it-IT" dirty="0"/>
              <a:t>o</a:t>
            </a:r>
            <a:r>
              <a:rPr lang="it-IT" b="1" dirty="0"/>
              <a:t> sul </a:t>
            </a:r>
            <a:r>
              <a:rPr lang="it-IT" b="1"/>
              <a:t>linguaggio SQL, </a:t>
            </a:r>
            <a:r>
              <a:rPr lang="it-IT" b="1" dirty="0"/>
              <a:t>per queste ragioni sono stati </a:t>
            </a:r>
            <a:r>
              <a:rPr lang="it-IT" dirty="0"/>
              <a:t>testati seguendo due approcci di fine-tuning: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 Single Fine-Tuning</a:t>
            </a:r>
            <a:r>
              <a:rPr lang="it-IT" dirty="0"/>
              <a:t>: effettuato sul </a:t>
            </a:r>
            <a:r>
              <a:rPr lang="it-IT" b="1" dirty="0" err="1"/>
              <a:t>BioInfoDataset</a:t>
            </a:r>
            <a:r>
              <a:rPr lang="it-IT" dirty="0"/>
              <a:t>, per acquisire conoscenza specifica sul database biologico.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b="1" dirty="0"/>
              <a:t> Double Fine-Tuning</a:t>
            </a:r>
            <a:r>
              <a:rPr lang="it-IT" dirty="0"/>
              <a:t>: </a:t>
            </a:r>
            <a:r>
              <a:rPr lang="it-IT" b="1" dirty="0"/>
              <a:t>prevede un primo fine-tuning </a:t>
            </a:r>
            <a:r>
              <a:rPr lang="it-IT" dirty="0"/>
              <a:t>su un </a:t>
            </a:r>
            <a:r>
              <a:rPr lang="it-IT" b="1" dirty="0"/>
              <a:t>dataset più generico </a:t>
            </a:r>
            <a:r>
              <a:rPr lang="it-IT" dirty="0"/>
              <a:t>per </a:t>
            </a:r>
            <a:r>
              <a:rPr lang="it-IT" b="1" dirty="0"/>
              <a:t>apprendere sintassi e semantica SQL</a:t>
            </a:r>
            <a:r>
              <a:rPr lang="it-IT" dirty="0"/>
              <a:t>, </a:t>
            </a:r>
            <a:r>
              <a:rPr lang="it-IT" b="1" dirty="0"/>
              <a:t>seguito da un secondo fine-tuning sul </a:t>
            </a:r>
            <a:r>
              <a:rPr lang="it-IT" b="1" dirty="0" err="1"/>
              <a:t>BioInfoDataset</a:t>
            </a:r>
            <a:r>
              <a:rPr lang="it-IT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r>
              <a:rPr lang="it-IT" dirty="0"/>
              <a:t>Questo secondo approccio è stato introdotto per valutare se una </a:t>
            </a:r>
            <a:r>
              <a:rPr lang="it-IT" b="1" dirty="0"/>
              <a:t>conoscenza più completa</a:t>
            </a:r>
            <a:r>
              <a:rPr lang="it-IT" dirty="0"/>
              <a:t> del </a:t>
            </a:r>
            <a:r>
              <a:rPr lang="it-IT" b="1" dirty="0"/>
              <a:t>linguaggio SQL </a:t>
            </a:r>
            <a:r>
              <a:rPr lang="it-IT" dirty="0"/>
              <a:t>potesse portare a un </a:t>
            </a:r>
            <a:r>
              <a:rPr lang="it-IT" b="1" dirty="0"/>
              <a:t>miglioramento delle performance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BD830DD-8882-23B6-1F93-1464D163F4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5904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Il </a:t>
            </a:r>
            <a:r>
              <a:rPr lang="it-IT" b="1" dirty="0" err="1"/>
              <a:t>BioInfoDataset</a:t>
            </a:r>
            <a:r>
              <a:rPr lang="it-IT" dirty="0"/>
              <a:t> è stato costruito durante questo lavoro di tesi, in riferimento al database biologico. </a:t>
            </a:r>
          </a:p>
          <a:p>
            <a:endParaRPr lang="it-IT" dirty="0"/>
          </a:p>
          <a:p>
            <a:r>
              <a:rPr lang="it-IT" dirty="0"/>
              <a:t>- E’ basato su </a:t>
            </a:r>
            <a:r>
              <a:rPr lang="it-IT" b="1" dirty="0"/>
              <a:t>5 categorie di query</a:t>
            </a:r>
            <a:r>
              <a:rPr lang="it-IT" dirty="0"/>
              <a:t> </a:t>
            </a:r>
            <a:r>
              <a:rPr lang="it-IT" b="1" dirty="0"/>
              <a:t>CON DIFFICOLTA’ CRESCENTE</a:t>
            </a:r>
          </a:p>
          <a:p>
            <a:endParaRPr lang="it-IT" dirty="0"/>
          </a:p>
          <a:p>
            <a:r>
              <a:rPr lang="it-IT" b="1" dirty="0"/>
              <a:t>Gli esempi sono stati generati partendo da TEMPLATE DIFFERENTI PER CIASCUNA CATEGORIA:</a:t>
            </a:r>
          </a:p>
          <a:p>
            <a:r>
              <a:rPr lang="it-IT" b="0" dirty="0"/>
              <a:t>   - </a:t>
            </a:r>
            <a:r>
              <a:rPr lang="it-IT" b="1" dirty="0"/>
              <a:t>Dove</a:t>
            </a:r>
            <a:r>
              <a:rPr lang="it-IT" b="0" dirty="0"/>
              <a:t> </a:t>
            </a:r>
            <a:r>
              <a:rPr lang="it-IT" b="1" dirty="0"/>
              <a:t>ciascun template </a:t>
            </a:r>
            <a:r>
              <a:rPr lang="it-IT" b="0" dirty="0"/>
              <a:t>rappresenta una </a:t>
            </a:r>
            <a:r>
              <a:rPr lang="it-IT" b="1" dirty="0"/>
              <a:t>struttura generica </a:t>
            </a:r>
            <a:r>
              <a:rPr lang="it-IT" b="0" dirty="0"/>
              <a:t>formata dalla </a:t>
            </a:r>
            <a:r>
              <a:rPr lang="it-IT" b="1" dirty="0"/>
              <a:t>coppia (</a:t>
            </a:r>
            <a:r>
              <a:rPr lang="it-IT" b="1" dirty="0" err="1"/>
              <a:t>question</a:t>
            </a:r>
            <a:r>
              <a:rPr lang="it-IT" b="1" dirty="0"/>
              <a:t>, </a:t>
            </a:r>
            <a:r>
              <a:rPr lang="it-IT" b="1" dirty="0" err="1"/>
              <a:t>querySQL</a:t>
            </a:r>
            <a:r>
              <a:rPr lang="it-IT" b="1" dirty="0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903B2-8B3F-46D1-8545-ADC23BD9194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2676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AFA7A0-67AA-4632-AB69-71C14E974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67025"/>
            <a:ext cx="9144000" cy="2109788"/>
          </a:xfrm>
        </p:spPr>
        <p:txBody>
          <a:bodyPr anchor="b">
            <a:noAutofit/>
          </a:bodyPr>
          <a:lstStyle>
            <a:lvl1pPr algn="ctr">
              <a:defRPr sz="4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C5A12E1-A3D8-48FE-B1DE-43492545F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68888"/>
            <a:ext cx="9144000" cy="1417637"/>
          </a:xfrm>
        </p:spPr>
        <p:txBody>
          <a:bodyPr/>
          <a:lstStyle>
            <a:lvl1pPr marL="0" indent="0" algn="ctr">
              <a:buNone/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2783D5F-A43C-48C5-8147-2D064034E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21" y="-7"/>
            <a:ext cx="3283559" cy="342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9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3604AD7-E604-4189-A744-5383B70C67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645" y="0"/>
            <a:ext cx="2050355" cy="2141179"/>
          </a:xfrm>
          <a:prstGeom prst="rect">
            <a:avLst/>
          </a:prstGeom>
        </p:spPr>
      </p:pic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4CB43B94-102E-4179-9B6F-96FAD2FFC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85" y="439651"/>
            <a:ext cx="997494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08C1303E-CD31-46A2-8B2B-98B1682EE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85" y="1987235"/>
            <a:ext cx="11235760" cy="4558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319372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F3D1F-FB35-45D6-9DC5-B29937C9C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303445" cy="1325563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896147B-A49D-4A6F-84EE-00862511DD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645" y="0"/>
            <a:ext cx="2050355" cy="214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24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472DB426-8B0F-4E30-9AAA-4BCB8019CF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141" y="0"/>
            <a:ext cx="5015718" cy="523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9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59204C1-D616-4A48-B13E-9B48AAE13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48D8BDD-46D6-4DEE-8476-3B2A1F229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0FD33F-F743-473B-8277-E9F969F617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88916-5EBA-4594-A3D4-637354452297}" type="datetimeFigureOut">
              <a:rPr lang="it-IT" smtClean="0"/>
              <a:t>31/03/2025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80F41A-05F9-4D8C-B7E2-5DFD93171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0A2B1B-4963-4096-9BD1-2805FF6CE7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15312-621B-45FF-9C7C-87E3CEC7A7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6384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4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hyperlink" Target="https://link.springer.com/article/10.1007/s00778-022-00776-8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atacleaningservices.com/data-cleaning-for-government-agencies/" TargetMode="External"/><Relationship Id="rId4" Type="http://schemas.openxmlformats.org/officeDocument/2006/relationships/hyperlink" Target="https://huggingface.co/brand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54F69D-61B7-41CE-B158-B56C2113CE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67025"/>
            <a:ext cx="9144000" cy="1417637"/>
          </a:xfrm>
        </p:spPr>
        <p:txBody>
          <a:bodyPr/>
          <a:lstStyle/>
          <a:p>
            <a:r>
              <a:rPr lang="it-IT" sz="2800" dirty="0" err="1"/>
              <a:t>Leveraging</a:t>
            </a:r>
            <a:r>
              <a:rPr lang="it-IT" sz="2800" dirty="0"/>
              <a:t> deep </a:t>
            </a:r>
            <a:r>
              <a:rPr lang="it-IT" sz="2800" dirty="0" err="1"/>
              <a:t>neural</a:t>
            </a:r>
            <a:r>
              <a:rPr lang="it-IT" sz="2800" dirty="0"/>
              <a:t> networks for Text-to-SQL </a:t>
            </a:r>
            <a:r>
              <a:rPr lang="it-IT" sz="2800" dirty="0" err="1"/>
              <a:t>translation</a:t>
            </a:r>
            <a:r>
              <a:rPr lang="it-IT" sz="2800" dirty="0"/>
              <a:t> of </a:t>
            </a:r>
            <a:r>
              <a:rPr lang="it-IT" sz="2800" dirty="0" err="1"/>
              <a:t>microbial</a:t>
            </a:r>
            <a:r>
              <a:rPr lang="it-IT" sz="2800" dirty="0"/>
              <a:t> </a:t>
            </a:r>
            <a:r>
              <a:rPr lang="it-IT" sz="2800" dirty="0" err="1"/>
              <a:t>resources</a:t>
            </a:r>
            <a:endParaRPr lang="it-IT" sz="28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51D5C80-D1BE-4E13-BEF7-40D4C7C3EA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483" y="4897265"/>
            <a:ext cx="4572000" cy="1601375"/>
          </a:xfrm>
        </p:spPr>
        <p:txBody>
          <a:bodyPr>
            <a:noAutofit/>
          </a:bodyPr>
          <a:lstStyle/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it-IT" sz="160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Relatori: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Marco Beccuti    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Luigi Di Caro</a:t>
            </a:r>
            <a:endParaRPr lang="it-IT" sz="1600" b="1" dirty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pPr marL="0" indent="0" algn="l" rtl="0" eaLnBrk="1" latinLnBrk="0" hangingPunct="1">
              <a:lnSpc>
                <a:spcPct val="90000"/>
              </a:lnSpc>
              <a:spcBef>
                <a:spcPts val="1000"/>
              </a:spcBef>
              <a:buNone/>
            </a:pPr>
            <a:r>
              <a:rPr lang="it-IT" sz="160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Correlatore:</a:t>
            </a:r>
          </a:p>
          <a:p>
            <a:pPr marL="742950" lvl="1" indent="-285750" algn="l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Sandro </a:t>
            </a:r>
            <a:r>
              <a:rPr lang="it-IT" sz="1600" b="1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Gepiro</a:t>
            </a:r>
            <a:r>
              <a:rPr lang="it-IT" sz="1600" b="1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Contaldo</a:t>
            </a:r>
            <a:endParaRPr lang="it-IT" sz="1600" b="1" dirty="0"/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DBDF6918-C17B-8D75-5C2A-C3076A4BF059}"/>
              </a:ext>
            </a:extLst>
          </p:cNvPr>
          <p:cNvSpPr txBox="1">
            <a:spLocks/>
          </p:cNvSpPr>
          <p:nvPr/>
        </p:nvSpPr>
        <p:spPr>
          <a:xfrm>
            <a:off x="9382098" y="5252693"/>
            <a:ext cx="2354893" cy="890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it-IT" sz="1600" dirty="0">
                <a:solidFill>
                  <a:srgbClr val="000000"/>
                </a:solidFill>
              </a:rPr>
              <a:t>Candidato: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rgbClr val="000000"/>
                </a:solidFill>
              </a:rPr>
              <a:t>Michele Metta</a:t>
            </a:r>
          </a:p>
        </p:txBody>
      </p:sp>
    </p:spTree>
    <p:extLst>
      <p:ext uri="{BB962C8B-B14F-4D97-AF65-F5344CB8AC3E}">
        <p14:creationId xmlns:p14="http://schemas.microsoft.com/office/powerpoint/2010/main" val="2371807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75CA2-D7FB-012C-E97A-2BAA2815A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70C0DF-1D89-688F-F461-B041DF0E3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63" y="439651"/>
            <a:ext cx="10186666" cy="1325563"/>
          </a:xfrm>
        </p:spPr>
        <p:txBody>
          <a:bodyPr>
            <a:normAutofit/>
          </a:bodyPr>
          <a:lstStyle/>
          <a:p>
            <a:r>
              <a:rPr lang="it-IT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BioInfoDataset</a:t>
            </a:r>
            <a:r>
              <a:rPr lang="it-IT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Distribuzione degli esempi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E02EE61A-89F3-4F38-6C26-09F59F06A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5160321"/>
              </p:ext>
            </p:extLst>
          </p:nvPr>
        </p:nvGraphicFramePr>
        <p:xfrm>
          <a:off x="205563" y="1850483"/>
          <a:ext cx="612505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264">
                  <a:extLst>
                    <a:ext uri="{9D8B030D-6E8A-4147-A177-3AD203B41FA5}">
                      <a16:colId xmlns:a16="http://schemas.microsoft.com/office/drawing/2014/main" val="1331553529"/>
                    </a:ext>
                  </a:extLst>
                </a:gridCol>
                <a:gridCol w="1531264">
                  <a:extLst>
                    <a:ext uri="{9D8B030D-6E8A-4147-A177-3AD203B41FA5}">
                      <a16:colId xmlns:a16="http://schemas.microsoft.com/office/drawing/2014/main" val="351574357"/>
                    </a:ext>
                  </a:extLst>
                </a:gridCol>
                <a:gridCol w="1531264">
                  <a:extLst>
                    <a:ext uri="{9D8B030D-6E8A-4147-A177-3AD203B41FA5}">
                      <a16:colId xmlns:a16="http://schemas.microsoft.com/office/drawing/2014/main" val="2481345106"/>
                    </a:ext>
                  </a:extLst>
                </a:gridCol>
                <a:gridCol w="1531264">
                  <a:extLst>
                    <a:ext uri="{9D8B030D-6E8A-4147-A177-3AD203B41FA5}">
                      <a16:colId xmlns:a16="http://schemas.microsoft.com/office/drawing/2014/main" val="394014083"/>
                    </a:ext>
                  </a:extLst>
                </a:gridCol>
              </a:tblGrid>
              <a:tr h="297670"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Totale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Inglese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Italiano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436956"/>
                  </a:ext>
                </a:extLst>
              </a:tr>
              <a:tr h="297670">
                <a:tc>
                  <a:txBody>
                    <a:bodyPr/>
                    <a:lstStyle/>
                    <a:p>
                      <a:r>
                        <a:rPr lang="it-IT" dirty="0"/>
                        <a:t>Training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32081"/>
                  </a:ext>
                </a:extLst>
              </a:tr>
              <a:tr h="297670">
                <a:tc>
                  <a:txBody>
                    <a:bodyPr/>
                    <a:lstStyle/>
                    <a:p>
                      <a:r>
                        <a:rPr lang="it-IT" dirty="0"/>
                        <a:t>Validation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088359"/>
                  </a:ext>
                </a:extLst>
              </a:tr>
              <a:tr h="297670">
                <a:tc>
                  <a:txBody>
                    <a:bodyPr/>
                    <a:lstStyle/>
                    <a:p>
                      <a:r>
                        <a:rPr lang="it-IT" dirty="0"/>
                        <a:t>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914832"/>
                  </a:ext>
                </a:extLst>
              </a:tr>
            </a:tbl>
          </a:graphicData>
        </a:graphic>
      </p:graphicFrame>
      <p:graphicFrame>
        <p:nvGraphicFramePr>
          <p:cNvPr id="6" name="Segnaposto contenuto 3">
            <a:extLst>
              <a:ext uri="{FF2B5EF4-FFF2-40B4-BE49-F238E27FC236}">
                <a16:creationId xmlns:a16="http://schemas.microsoft.com/office/drawing/2014/main" id="{F3AAC763-A0CC-4510-E9E0-31F613F7DA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6182715"/>
              </p:ext>
            </p:extLst>
          </p:nvPr>
        </p:nvGraphicFramePr>
        <p:xfrm>
          <a:off x="205563" y="4169943"/>
          <a:ext cx="7457672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4418">
                  <a:extLst>
                    <a:ext uri="{9D8B030D-6E8A-4147-A177-3AD203B41FA5}">
                      <a16:colId xmlns:a16="http://schemas.microsoft.com/office/drawing/2014/main" val="1331553529"/>
                    </a:ext>
                  </a:extLst>
                </a:gridCol>
                <a:gridCol w="1864418">
                  <a:extLst>
                    <a:ext uri="{9D8B030D-6E8A-4147-A177-3AD203B41FA5}">
                      <a16:colId xmlns:a16="http://schemas.microsoft.com/office/drawing/2014/main" val="351574357"/>
                    </a:ext>
                  </a:extLst>
                </a:gridCol>
                <a:gridCol w="1864418">
                  <a:extLst>
                    <a:ext uri="{9D8B030D-6E8A-4147-A177-3AD203B41FA5}">
                      <a16:colId xmlns:a16="http://schemas.microsoft.com/office/drawing/2014/main" val="2481345106"/>
                    </a:ext>
                  </a:extLst>
                </a:gridCol>
                <a:gridCol w="1864418">
                  <a:extLst>
                    <a:ext uri="{9D8B030D-6E8A-4147-A177-3AD203B41FA5}">
                      <a16:colId xmlns:a16="http://schemas.microsoft.com/office/drawing/2014/main" val="394014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it-IT" dirty="0"/>
                        <a:t>Categoria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Training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Validation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Test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436956"/>
                  </a:ext>
                </a:extLst>
              </a:tr>
              <a:tr h="297670">
                <a:tc>
                  <a:txBody>
                    <a:bodyPr/>
                    <a:lstStyle/>
                    <a:p>
                      <a:r>
                        <a:rPr lang="it-IT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100 (50 IT, 50 EN)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60 (30 IT, 30 EN)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60 (30 IT, 30 EN)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32081"/>
                  </a:ext>
                </a:extLst>
              </a:tr>
              <a:tr h="297670">
                <a:tc>
                  <a:txBody>
                    <a:bodyPr/>
                    <a:lstStyle/>
                    <a:p>
                      <a:r>
                        <a:rPr lang="it-IT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100 (50 IT, 50 EN)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60 (30 IT, 30 EN)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60 (30 IT, 30 EN)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088359"/>
                  </a:ext>
                </a:extLst>
              </a:tr>
              <a:tr h="297670">
                <a:tc>
                  <a:txBody>
                    <a:bodyPr/>
                    <a:lstStyle/>
                    <a:p>
                      <a:r>
                        <a:rPr lang="it-IT" dirty="0"/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100 (50 IT, 50 EN)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60 (30 IT, 30 EN)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60 (30 IT, 30 EN)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914832"/>
                  </a:ext>
                </a:extLst>
              </a:tr>
              <a:tr h="297670">
                <a:tc>
                  <a:txBody>
                    <a:bodyPr/>
                    <a:lstStyle/>
                    <a:p>
                      <a:r>
                        <a:rPr lang="it-IT" dirty="0"/>
                        <a:t>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100 (50 IT, 50 EN)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60 (30 IT, 30 EN)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60 (30 IT, 30 EN)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039485"/>
                  </a:ext>
                </a:extLst>
              </a:tr>
              <a:tr h="297670">
                <a:tc>
                  <a:txBody>
                    <a:bodyPr/>
                    <a:lstStyle/>
                    <a:p>
                      <a:r>
                        <a:rPr lang="it-IT" dirty="0"/>
                        <a:t>C5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dirty="0"/>
                        <a:t>100 (50 IT, 50 EN)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60 (30 IT, 30 EN)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dirty="0"/>
                        <a:t>60 (30 IT, 30 EN)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244068"/>
                  </a:ext>
                </a:extLst>
              </a:tr>
            </a:tbl>
          </a:graphicData>
        </a:graphic>
      </p:graphicFrame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C701D01-B80A-DBB4-FE23-9CF915A916C7}"/>
              </a:ext>
            </a:extLst>
          </p:cNvPr>
          <p:cNvSpPr txBox="1">
            <a:spLocks/>
          </p:cNvSpPr>
          <p:nvPr/>
        </p:nvSpPr>
        <p:spPr>
          <a:xfrm>
            <a:off x="6449329" y="2186247"/>
            <a:ext cx="6125056" cy="1983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 completamente bilanciati: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1200" dirty="0"/>
              <a:t>Lingue (IT e EN) e Categorie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ciascun dataset – (</a:t>
            </a:r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</a:t>
            </a: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Query):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1200" dirty="0"/>
              <a:t>Si basano sugli stessi template per entrambe le lingue </a:t>
            </a:r>
          </a:p>
          <a:p>
            <a:r>
              <a:rPr lang="it-IT" sz="1500" b="1" dirty="0"/>
              <a:t>Simmetrie garantiscono distribuzione uniforme dei dati</a:t>
            </a:r>
          </a:p>
        </p:txBody>
      </p:sp>
    </p:spTree>
    <p:extLst>
      <p:ext uri="{BB962C8B-B14F-4D97-AF65-F5344CB8AC3E}">
        <p14:creationId xmlns:p14="http://schemas.microsoft.com/office/powerpoint/2010/main" val="1636080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F00FC-FFC3-D36E-B227-756192113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4EF7EC-87B3-AD80-D9DC-A802A41F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31" y="439651"/>
            <a:ext cx="10328498" cy="1325563"/>
          </a:xfrm>
        </p:spPr>
        <p:txBody>
          <a:bodyPr/>
          <a:lstStyle/>
          <a:p>
            <a:r>
              <a:rPr lang="it-IT" dirty="0"/>
              <a:t>Database biologico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47056F-27F5-8839-9C74-B8F84FE62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49" y="2038887"/>
            <a:ext cx="5834435" cy="4640209"/>
          </a:xfrm>
        </p:spPr>
        <p:txBody>
          <a:bodyPr>
            <a:noAutofit/>
          </a:bodyPr>
          <a:lstStyle/>
          <a:p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Contiene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informazioni sulle collezioni microbiche Italiane</a:t>
            </a:r>
          </a:p>
          <a:p>
            <a:r>
              <a:rPr lang="it-IT" sz="1600" dirty="0"/>
              <a:t>Sviluppato durante il </a:t>
            </a:r>
            <a:r>
              <a:rPr lang="it-IT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progetto </a:t>
            </a:r>
            <a:r>
              <a:rPr lang="it-IT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SUS-MIRRI-IT</a:t>
            </a: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t-IT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 mira a </a:t>
            </a: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rafforzare l’infrastruttura di ricerca MIRRI-IT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sz="1600" b="1" dirty="0"/>
              <a:t>Nodo Italiano</a:t>
            </a:r>
            <a:r>
              <a:rPr lang="it-IT" sz="1600" dirty="0"/>
              <a:t> del </a:t>
            </a:r>
            <a:r>
              <a:rPr lang="it-IT" sz="1600" b="1" dirty="0"/>
              <a:t>Consorzio europeo</a:t>
            </a:r>
          </a:p>
          <a:p>
            <a:r>
              <a:rPr lang="it-IT" sz="1600" b="1" dirty="0"/>
              <a:t>Contiene: ~39k </a:t>
            </a:r>
            <a:r>
              <a:rPr lang="it-IT" sz="1600" b="1" dirty="0" err="1"/>
              <a:t>Tuple</a:t>
            </a:r>
            <a:endParaRPr lang="it-IT" sz="1600" b="1" dirty="0"/>
          </a:p>
          <a:p>
            <a:pPr marL="0" indent="0">
              <a:buNone/>
            </a:pPr>
            <a:endParaRPr lang="it-IT" sz="1600" b="1" dirty="0"/>
          </a:p>
          <a:p>
            <a:pPr>
              <a:buFont typeface="Wingdings" panose="05000000000000000000" pitchFamily="2" charset="2"/>
              <a:buChar char="v"/>
            </a:pPr>
            <a:r>
              <a:rPr lang="it-IT" sz="1600" b="1" dirty="0"/>
              <a:t>Intero</a:t>
            </a:r>
            <a:r>
              <a:rPr lang="it-IT" sz="1600" dirty="0"/>
              <a:t> diagramma logico complesso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sz="1600" b="1" dirty="0"/>
              <a:t>Suddiviso in 7 </a:t>
            </a:r>
            <a:r>
              <a:rPr lang="it-IT" sz="1600" b="1" dirty="0" err="1"/>
              <a:t>sottodiagrammi</a:t>
            </a:r>
            <a:r>
              <a:rPr lang="it-IT" sz="1600" b="1" dirty="0"/>
              <a:t>:</a:t>
            </a:r>
          </a:p>
          <a:p>
            <a:pPr lvl="2">
              <a:buAutoNum type="arabicPeriod"/>
            </a:pPr>
            <a:r>
              <a:rPr lang="it-IT" sz="1600" dirty="0"/>
              <a:t>Descrive i </a:t>
            </a:r>
            <a:r>
              <a:rPr lang="it-IT" sz="1600" b="1" dirty="0"/>
              <a:t>campi</a:t>
            </a:r>
            <a:r>
              <a:rPr lang="it-IT" sz="1600" dirty="0"/>
              <a:t> delle tabelle </a:t>
            </a: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Strain, </a:t>
            </a:r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Microorganism</a:t>
            </a: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Virus e Collection</a:t>
            </a:r>
            <a:endParaRPr lang="it-IT" sz="1600" dirty="0"/>
          </a:p>
          <a:p>
            <a:pPr marL="0" indent="0">
              <a:buNone/>
            </a:pPr>
            <a:endParaRPr lang="it-IT" sz="1600" dirty="0"/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E259E398-1002-7D23-3FD1-32ED976E0D9B}"/>
              </a:ext>
            </a:extLst>
          </p:cNvPr>
          <p:cNvSpPr/>
          <p:nvPr/>
        </p:nvSpPr>
        <p:spPr>
          <a:xfrm>
            <a:off x="4816668" y="4978601"/>
            <a:ext cx="493999" cy="3747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Immagine 6" descr="Immagine che contiene testo, ricevuta, numero, schermata&#10;&#10;Il contenuto generato dall'IA potrebbe non essere corretto.">
            <a:extLst>
              <a:ext uri="{FF2B5EF4-FFF2-40B4-BE49-F238E27FC236}">
                <a16:creationId xmlns:a16="http://schemas.microsoft.com/office/drawing/2014/main" id="{358FC674-9736-6E40-A258-AC5D53F27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851" y="3072354"/>
            <a:ext cx="6477417" cy="2807323"/>
          </a:xfrm>
          <a:prstGeom prst="rect">
            <a:avLst/>
          </a:prstGeom>
        </p:spPr>
      </p:pic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E94A224-5955-4475-5530-DCC8AFC0FFA2}"/>
              </a:ext>
            </a:extLst>
          </p:cNvPr>
          <p:cNvSpPr/>
          <p:nvPr/>
        </p:nvSpPr>
        <p:spPr>
          <a:xfrm>
            <a:off x="5569527" y="2892828"/>
            <a:ext cx="6558742" cy="3133899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074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A845C-92A8-65E2-AD8D-D343B9A5D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234062-C514-EC11-323B-3F46A431C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22" y="439651"/>
            <a:ext cx="10109007" cy="1325563"/>
          </a:xfrm>
        </p:spPr>
        <p:txBody>
          <a:bodyPr/>
          <a:lstStyle/>
          <a:p>
            <a:r>
              <a:rPr lang="it-IT" dirty="0"/>
              <a:t>2° - Dataset sperimentale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2E9984-E65D-0845-494D-FB437DD76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007" y="1867546"/>
            <a:ext cx="12444349" cy="46783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b="1" i="1" u="sng" dirty="0"/>
              <a:t>SQL-Create-</a:t>
            </a:r>
            <a:r>
              <a:rPr lang="it-IT" sz="2400" b="1" i="1" u="sng" dirty="0" err="1"/>
              <a:t>Context</a:t>
            </a:r>
            <a:r>
              <a:rPr lang="it-IT" sz="2400" b="1" i="1" u="sng" dirty="0"/>
              <a:t>-</a:t>
            </a:r>
            <a:r>
              <a:rPr lang="it-IT" sz="2400" b="1" i="1" u="sng" dirty="0" err="1"/>
              <a:t>Instruction</a:t>
            </a:r>
            <a:r>
              <a:rPr lang="it-IT" sz="2400" b="1" i="1" u="sng" dirty="0"/>
              <a:t> </a:t>
            </a:r>
          </a:p>
          <a:p>
            <a:pPr marL="457200" lvl="1" indent="0">
              <a:buNone/>
            </a:pPr>
            <a:endParaRPr lang="it-IT" sz="1600" b="1" dirty="0"/>
          </a:p>
          <a:p>
            <a:pPr lvl="1">
              <a:buFont typeface="Wingdings" panose="05000000000000000000" pitchFamily="2" charset="2"/>
              <a:buChar char="ü"/>
            </a:pPr>
            <a:endParaRPr lang="it-IT" sz="1600" b="1" dirty="0"/>
          </a:p>
          <a:p>
            <a:pPr marL="457200" lvl="1" indent="0">
              <a:buNone/>
            </a:pP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8E5A8AD4-6C2D-A9CC-FF13-1445A3E23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008" y="2988624"/>
            <a:ext cx="3266603" cy="868380"/>
          </a:xfrm>
          <a:prstGeom prst="rect">
            <a:avLst/>
          </a:prstGeom>
        </p:spPr>
      </p:pic>
      <p:pic>
        <p:nvPicPr>
          <p:cNvPr id="7" name="Immagine 6" descr="Immagine che contiene design, arte, illustrazione&#10;&#10;Il contenuto generato dall'IA potrebbe non essere corretto.">
            <a:extLst>
              <a:ext uri="{FF2B5EF4-FFF2-40B4-BE49-F238E27FC236}">
                <a16:creationId xmlns:a16="http://schemas.microsoft.com/office/drawing/2014/main" id="{7ED0B803-6B64-1418-4B53-D86225EB5E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380" y="2590385"/>
            <a:ext cx="2935683" cy="1536341"/>
          </a:xfrm>
          <a:prstGeom prst="rect">
            <a:avLst/>
          </a:prstGeom>
        </p:spPr>
      </p:pic>
      <p:pic>
        <p:nvPicPr>
          <p:cNvPr id="9" name="Immagine 8" descr="Immagine che contiene modello, design, Rettangolo, carta da regalo&#10;&#10;Il contenuto generato dall'IA potrebbe non essere corretto.">
            <a:extLst>
              <a:ext uri="{FF2B5EF4-FFF2-40B4-BE49-F238E27FC236}">
                <a16:creationId xmlns:a16="http://schemas.microsoft.com/office/drawing/2014/main" id="{ADF65B26-D58A-99F6-9099-CA4E90A214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651" y="2563143"/>
            <a:ext cx="2987735" cy="1563583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3B976FE4-4EF1-457A-6FEC-09FBFE1AD02A}"/>
              </a:ext>
            </a:extLst>
          </p:cNvPr>
          <p:cNvSpPr txBox="1">
            <a:spLocks/>
          </p:cNvSpPr>
          <p:nvPr/>
        </p:nvSpPr>
        <p:spPr>
          <a:xfrm>
            <a:off x="965927" y="4206744"/>
            <a:ext cx="1098451" cy="494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ü"/>
            </a:pPr>
            <a:r>
              <a:rPr lang="it-IT" sz="1600" b="1" dirty="0"/>
              <a:t>Open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5DA0038E-E51D-C833-F0FE-59773CCE96A0}"/>
              </a:ext>
            </a:extLst>
          </p:cNvPr>
          <p:cNvSpPr txBox="1">
            <a:spLocks/>
          </p:cNvSpPr>
          <p:nvPr/>
        </p:nvSpPr>
        <p:spPr>
          <a:xfrm>
            <a:off x="2957574" y="4229022"/>
            <a:ext cx="5736824" cy="4948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ü"/>
            </a:pPr>
            <a:r>
              <a:rPr lang="it-IT" sz="1700" b="1" dirty="0"/>
              <a:t>Costruito</a:t>
            </a:r>
            <a:r>
              <a:rPr lang="it-IT" sz="1700" dirty="0"/>
              <a:t> dopo </a:t>
            </a:r>
            <a:r>
              <a:rPr lang="it-IT" sz="1700" b="1" dirty="0"/>
              <a:t>data-</a:t>
            </a:r>
            <a:r>
              <a:rPr lang="it-IT" sz="1700" b="1" dirty="0" err="1"/>
              <a:t>cleaning</a:t>
            </a:r>
            <a:r>
              <a:rPr lang="it-IT" sz="1700" dirty="0"/>
              <a:t> e </a:t>
            </a:r>
            <a:r>
              <a:rPr lang="it-IT" sz="1700" b="1" dirty="0"/>
              <a:t>data-</a:t>
            </a:r>
            <a:r>
              <a:rPr lang="it-IT" sz="1700" b="1" dirty="0" err="1"/>
              <a:t>augmentation</a:t>
            </a:r>
            <a:r>
              <a:rPr lang="it-IT" sz="1700" dirty="0"/>
              <a:t> partendo da </a:t>
            </a:r>
            <a:r>
              <a:rPr lang="it-IT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WikiSQL</a:t>
            </a:r>
            <a:r>
              <a:rPr lang="it-IT" sz="1700" dirty="0"/>
              <a:t> e </a:t>
            </a:r>
            <a:r>
              <a:rPr lang="it-IT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Spider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sz="1700" b="1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66AE28AB-4920-A9D1-A563-4571C7FBBF10}"/>
              </a:ext>
            </a:extLst>
          </p:cNvPr>
          <p:cNvSpPr txBox="1">
            <a:spLocks/>
          </p:cNvSpPr>
          <p:nvPr/>
        </p:nvSpPr>
        <p:spPr>
          <a:xfrm>
            <a:off x="8694398" y="4187401"/>
            <a:ext cx="3224243" cy="4948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ü"/>
            </a:pPr>
            <a:r>
              <a:rPr lang="it-IT" sz="1600" b="1" dirty="0"/>
              <a:t>Contiene 78.577 esempi 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sz="1600" b="1" dirty="0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BBD8550B-F1C4-582B-E4BE-DFE92221F1C7}"/>
              </a:ext>
            </a:extLst>
          </p:cNvPr>
          <p:cNvSpPr txBox="1">
            <a:spLocks/>
          </p:cNvSpPr>
          <p:nvPr/>
        </p:nvSpPr>
        <p:spPr>
          <a:xfrm>
            <a:off x="-70625" y="5389850"/>
            <a:ext cx="12333249" cy="1258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q"/>
            </a:pPr>
            <a:r>
              <a:rPr lang="it-IT" sz="2000" b="1" dirty="0"/>
              <a:t>Obiettivo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it-IT" sz="1800" b="1" dirty="0"/>
              <a:t>Prevenire</a:t>
            </a:r>
            <a:r>
              <a:rPr lang="it-IT" sz="1800" dirty="0"/>
              <a:t> – Generazione di </a:t>
            </a:r>
            <a:r>
              <a:rPr lang="it-IT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nomi errati </a:t>
            </a:r>
            <a:r>
              <a:rPr lang="it-IT" sz="1800" dirty="0"/>
              <a:t>associati a </a:t>
            </a:r>
            <a:r>
              <a:rPr lang="it-IT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colonne o tabelle </a:t>
            </a:r>
            <a:r>
              <a:rPr lang="it-IT" sz="1800" dirty="0"/>
              <a:t>nelle</a:t>
            </a:r>
            <a:r>
              <a:rPr lang="it-IT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800" dirty="0"/>
              <a:t>query SQL </a:t>
            </a:r>
            <a:r>
              <a:rPr lang="it-IT" sz="1800" b="1" dirty="0"/>
              <a:t>(Problema classico)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sz="1700" b="1" dirty="0"/>
          </a:p>
        </p:txBody>
      </p:sp>
    </p:spTree>
    <p:extLst>
      <p:ext uri="{BB962C8B-B14F-4D97-AF65-F5344CB8AC3E}">
        <p14:creationId xmlns:p14="http://schemas.microsoft.com/office/powerpoint/2010/main" val="3380996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4AC3B-DC41-9C64-0628-54071C8AE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344EB1-A573-58F0-CD5D-699FB8D35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64" y="439651"/>
            <a:ext cx="10186666" cy="1325563"/>
          </a:xfrm>
        </p:spPr>
        <p:txBody>
          <a:bodyPr/>
          <a:lstStyle/>
          <a:p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Sperimentazione – Fine-tuning &amp; Modelli 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F7910EF6-69BC-21AF-58BB-C866D5F9E5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1863197"/>
              </p:ext>
            </p:extLst>
          </p:nvPr>
        </p:nvGraphicFramePr>
        <p:xfrm>
          <a:off x="2297257" y="1650945"/>
          <a:ext cx="6943594" cy="2290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3376">
                  <a:extLst>
                    <a:ext uri="{9D8B030D-6E8A-4147-A177-3AD203B41FA5}">
                      <a16:colId xmlns:a16="http://schemas.microsoft.com/office/drawing/2014/main" val="1331553529"/>
                    </a:ext>
                  </a:extLst>
                </a:gridCol>
                <a:gridCol w="1673406">
                  <a:extLst>
                    <a:ext uri="{9D8B030D-6E8A-4147-A177-3AD203B41FA5}">
                      <a16:colId xmlns:a16="http://schemas.microsoft.com/office/drawing/2014/main" val="1075428478"/>
                    </a:ext>
                  </a:extLst>
                </a:gridCol>
                <a:gridCol w="1673406">
                  <a:extLst>
                    <a:ext uri="{9D8B030D-6E8A-4147-A177-3AD203B41FA5}">
                      <a16:colId xmlns:a16="http://schemas.microsoft.com/office/drawing/2014/main" val="967909812"/>
                    </a:ext>
                  </a:extLst>
                </a:gridCol>
                <a:gridCol w="1673406">
                  <a:extLst>
                    <a:ext uri="{9D8B030D-6E8A-4147-A177-3AD203B41FA5}">
                      <a16:colId xmlns:a16="http://schemas.microsoft.com/office/drawing/2014/main" val="1764661766"/>
                    </a:ext>
                  </a:extLst>
                </a:gridCol>
              </a:tblGrid>
              <a:tr h="863440">
                <a:tc>
                  <a:txBody>
                    <a:bodyPr/>
                    <a:lstStyle/>
                    <a:p>
                      <a:pPr algn="l"/>
                      <a:r>
                        <a:rPr lang="it-IT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Modello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LoRA</a:t>
                      </a:r>
                      <a:endParaRPr lang="it-IT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Parametri addestrabili</a:t>
                      </a:r>
                    </a:p>
                    <a:p>
                      <a:pPr algn="ctr"/>
                      <a:r>
                        <a:rPr lang="it-IT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QLoRA</a:t>
                      </a:r>
                      <a:r>
                        <a:rPr lang="it-IT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it-IT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(4 bit – NF4)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436956"/>
                  </a:ext>
                </a:extLst>
              </a:tr>
              <a:tr h="489951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LLaMA-2-13B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32081"/>
                  </a:ext>
                </a:extLst>
              </a:tr>
              <a:tr h="437277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LLaMA-3-8B-Instruct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088359"/>
                  </a:ext>
                </a:extLst>
              </a:tr>
              <a:tr h="499602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LLaMA-3-70B-Instruct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914832"/>
                  </a:ext>
                </a:extLst>
              </a:tr>
            </a:tbl>
          </a:graphicData>
        </a:graphic>
      </p:graphicFrame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452317B3-66A2-CCC3-06B0-1A94293E7949}"/>
              </a:ext>
            </a:extLst>
          </p:cNvPr>
          <p:cNvSpPr txBox="1">
            <a:spLocks/>
          </p:cNvSpPr>
          <p:nvPr/>
        </p:nvSpPr>
        <p:spPr>
          <a:xfrm>
            <a:off x="304800" y="4236210"/>
            <a:ext cx="11805764" cy="25070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it-IT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LLaMA-3 da 8B e 70B – versione</a:t>
            </a:r>
            <a:r>
              <a:rPr lang="it-IT" sz="1700" dirty="0"/>
              <a:t> </a:t>
            </a:r>
            <a:r>
              <a:rPr lang="it-IT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</a:t>
            </a:r>
            <a:r>
              <a:rPr lang="it-IT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sz="1700" dirty="0"/>
              <a:t>Migliorare - Interpretazione NL e Coerenza risposte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it-IT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LLaMA-2-13B: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sz="1700" dirty="0"/>
              <a:t>Dimensione intermedia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it-IT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LoRA</a:t>
            </a:r>
            <a:r>
              <a:rPr lang="it-IT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(Low-Rank Adaptation):</a:t>
            </a:r>
            <a:r>
              <a:rPr lang="it-IT" sz="1700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sz="1700" dirty="0"/>
              <a:t>Riduzione parametri addestrabili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it-IT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QLoRA</a:t>
            </a:r>
            <a:r>
              <a:rPr lang="it-IT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it-IT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Quantized</a:t>
            </a:r>
            <a:r>
              <a:rPr lang="it-IT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7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LoRA</a:t>
            </a:r>
            <a:r>
              <a:rPr lang="it-IT" sz="17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– Necessaria:</a:t>
            </a:r>
            <a:r>
              <a:rPr lang="it-IT" sz="1700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sz="1700" dirty="0"/>
              <a:t>Quantizzazione 70B a 4 bit</a:t>
            </a:r>
          </a:p>
          <a:p>
            <a:pPr lvl="1"/>
            <a:endParaRPr lang="it-IT" dirty="0"/>
          </a:p>
        </p:txBody>
      </p:sp>
      <p:pic>
        <p:nvPicPr>
          <p:cNvPr id="7" name="Elemento grafico 6" descr="Segno di spunta con riempimento a tinta unita">
            <a:extLst>
              <a:ext uri="{FF2B5EF4-FFF2-40B4-BE49-F238E27FC236}">
                <a16:creationId xmlns:a16="http://schemas.microsoft.com/office/drawing/2014/main" id="{86DDCB76-3294-D9C9-EF6C-6E39B9655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8125" y="3508497"/>
            <a:ext cx="309950" cy="384728"/>
          </a:xfrm>
          <a:prstGeom prst="rect">
            <a:avLst/>
          </a:prstGeom>
        </p:spPr>
      </p:pic>
      <p:pic>
        <p:nvPicPr>
          <p:cNvPr id="8" name="Elemento grafico 7" descr="Segno di spunta con riempimento a tinta unita">
            <a:extLst>
              <a:ext uri="{FF2B5EF4-FFF2-40B4-BE49-F238E27FC236}">
                <a16:creationId xmlns:a16="http://schemas.microsoft.com/office/drawing/2014/main" id="{DEAFF2AB-F81E-1B1B-161E-25068257C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8196" y="2606157"/>
            <a:ext cx="309950" cy="309950"/>
          </a:xfrm>
          <a:prstGeom prst="rect">
            <a:avLst/>
          </a:prstGeom>
        </p:spPr>
      </p:pic>
      <p:pic>
        <p:nvPicPr>
          <p:cNvPr id="9" name="Elemento grafico 8" descr="Segno di spunta con riempimento a tinta unita">
            <a:extLst>
              <a:ext uri="{FF2B5EF4-FFF2-40B4-BE49-F238E27FC236}">
                <a16:creationId xmlns:a16="http://schemas.microsoft.com/office/drawing/2014/main" id="{472D70F2-21B4-CFA7-FBD4-55600BABF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8196" y="3084055"/>
            <a:ext cx="309950" cy="309950"/>
          </a:xfrm>
          <a:prstGeom prst="rect">
            <a:avLst/>
          </a:prstGeom>
        </p:spPr>
      </p:pic>
      <p:pic>
        <p:nvPicPr>
          <p:cNvPr id="10" name="Elemento grafico 9" descr="Segno di spunta con riempimento a tinta unita">
            <a:extLst>
              <a:ext uri="{FF2B5EF4-FFF2-40B4-BE49-F238E27FC236}">
                <a16:creationId xmlns:a16="http://schemas.microsoft.com/office/drawing/2014/main" id="{67BCA087-A1A2-1D21-3E94-B46F75B9A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7973" y="3528414"/>
            <a:ext cx="309950" cy="309950"/>
          </a:xfrm>
          <a:prstGeom prst="rect">
            <a:avLst/>
          </a:prstGeom>
        </p:spPr>
      </p:pic>
      <p:sp>
        <p:nvSpPr>
          <p:cNvPr id="11" name="Segno di moltiplicazione 10">
            <a:extLst>
              <a:ext uri="{FF2B5EF4-FFF2-40B4-BE49-F238E27FC236}">
                <a16:creationId xmlns:a16="http://schemas.microsoft.com/office/drawing/2014/main" id="{36B57168-3F98-5EA4-5B65-39D02CE98C7F}"/>
              </a:ext>
            </a:extLst>
          </p:cNvPr>
          <p:cNvSpPr/>
          <p:nvPr/>
        </p:nvSpPr>
        <p:spPr>
          <a:xfrm>
            <a:off x="8223691" y="2498610"/>
            <a:ext cx="364384" cy="47789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6BDB960C-B172-CDBA-D508-1D6C2E42794C}"/>
              </a:ext>
            </a:extLst>
          </p:cNvPr>
          <p:cNvSpPr/>
          <p:nvPr/>
        </p:nvSpPr>
        <p:spPr>
          <a:xfrm>
            <a:off x="8223691" y="2980875"/>
            <a:ext cx="364384" cy="47789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4A89853-2B99-8C40-36E5-E4DDE63B664D}"/>
                  </a:ext>
                </a:extLst>
              </p:cNvPr>
              <p:cNvSpPr txBox="1"/>
              <p:nvPr/>
            </p:nvSpPr>
            <p:spPr>
              <a:xfrm>
                <a:off x="4301457" y="1939047"/>
                <a:ext cx="1521827" cy="493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</m:sSup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pt-B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lang="it-IT" sz="1600" i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=64, </m:t>
                      </m:r>
                      <m:r>
                        <m:rPr>
                          <m:sty m:val="p"/>
                        </m:rPr>
                        <a:rPr lang="el-GR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it-IT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=16)</m:t>
                      </m:r>
                    </m:oMath>
                  </m:oMathPara>
                </a14:m>
                <a:endParaRPr lang="it-IT" sz="160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74A89853-2B99-8C40-36E5-E4DDE63B6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457" y="1939047"/>
                <a:ext cx="1521827" cy="493277"/>
              </a:xfrm>
              <a:prstGeom prst="rect">
                <a:avLst/>
              </a:prstGeom>
              <a:blipFill>
                <a:blip r:embed="rId5"/>
                <a:stretch>
                  <a:fillRect l="-4016" r="-3614" b="-185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2240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0C00C-A1BB-9E53-A044-22CD36231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CBD794-BA56-ACBE-C387-F57A5E7CA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9652"/>
            <a:ext cx="10392230" cy="664943"/>
          </a:xfrm>
        </p:spPr>
        <p:txBody>
          <a:bodyPr>
            <a:normAutofit fontScale="90000"/>
          </a:bodyPr>
          <a:lstStyle/>
          <a:p>
            <a:r>
              <a:rPr lang="it-IT" dirty="0"/>
              <a:t>Sperimentazione – Risultati Generali</a:t>
            </a:r>
          </a:p>
        </p:txBody>
      </p:sp>
      <p:graphicFrame>
        <p:nvGraphicFramePr>
          <p:cNvPr id="28" name="Segnaposto contenuto 27">
            <a:extLst>
              <a:ext uri="{FF2B5EF4-FFF2-40B4-BE49-F238E27FC236}">
                <a16:creationId xmlns:a16="http://schemas.microsoft.com/office/drawing/2014/main" id="{6B5CFE8B-DFFC-EA19-0FE3-D391BBED39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803801"/>
              </p:ext>
            </p:extLst>
          </p:nvPr>
        </p:nvGraphicFramePr>
        <p:xfrm>
          <a:off x="275069" y="1342013"/>
          <a:ext cx="7973670" cy="1900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5" name="Segnaposto contenuto 2">
            <a:extLst>
              <a:ext uri="{FF2B5EF4-FFF2-40B4-BE49-F238E27FC236}">
                <a16:creationId xmlns:a16="http://schemas.microsoft.com/office/drawing/2014/main" id="{E4622D1D-8CBA-0A49-DA31-9AE6CCF49FD6}"/>
              </a:ext>
            </a:extLst>
          </p:cNvPr>
          <p:cNvSpPr txBox="1">
            <a:spLocks/>
          </p:cNvSpPr>
          <p:nvPr/>
        </p:nvSpPr>
        <p:spPr>
          <a:xfrm>
            <a:off x="6591630" y="1836056"/>
            <a:ext cx="5494353" cy="479532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it-IT" sz="1900" dirty="0"/>
              <a:t>Accuratezza sintattica media rispetto lingue</a:t>
            </a:r>
          </a:p>
          <a:p>
            <a:pPr marL="0" indent="0">
              <a:buNone/>
            </a:pPr>
            <a:endParaRPr lang="it-IT" sz="1400" b="1" dirty="0"/>
          </a:p>
          <a:p>
            <a:pPr>
              <a:buFont typeface="Wingdings" panose="05000000000000000000" pitchFamily="2" charset="2"/>
              <a:buChar char="v"/>
            </a:pPr>
            <a:r>
              <a:rPr lang="it-IT" sz="1900" b="1" dirty="0"/>
              <a:t>Modelli base</a:t>
            </a:r>
            <a:r>
              <a:rPr lang="it-IT" sz="1900" dirty="0"/>
              <a:t> (8B e 70B)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600" dirty="0"/>
              <a:t>Non in grado di risolvere il task</a:t>
            </a:r>
          </a:p>
          <a:p>
            <a:r>
              <a:rPr lang="it-IT" sz="1900" b="1" dirty="0"/>
              <a:t>Modelli LLaMA-3 - </a:t>
            </a:r>
            <a:r>
              <a:rPr lang="it-IT" sz="1900" b="1" dirty="0" err="1"/>
              <a:t>SingleFT</a:t>
            </a:r>
            <a:endParaRPr lang="it-IT" sz="1900" b="1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1600" dirty="0"/>
              <a:t>Miglioramento rispetto ai base</a:t>
            </a:r>
          </a:p>
          <a:p>
            <a:r>
              <a:rPr lang="it-IT" sz="1900" b="1" dirty="0"/>
              <a:t>Modelli – </a:t>
            </a:r>
            <a:r>
              <a:rPr lang="it-IT" sz="1900" b="1" dirty="0" err="1"/>
              <a:t>DoubleFT</a:t>
            </a:r>
            <a:r>
              <a:rPr lang="it-IT" sz="1900" b="1" dirty="0"/>
              <a:t> </a:t>
            </a:r>
            <a:r>
              <a:rPr lang="it-IT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rispetto a</a:t>
            </a:r>
            <a:r>
              <a:rPr lang="it-IT" sz="1900" b="1" dirty="0"/>
              <a:t> </a:t>
            </a:r>
            <a:r>
              <a:rPr lang="it-IT" sz="1900" b="1" dirty="0" err="1"/>
              <a:t>SingleFT</a:t>
            </a:r>
            <a:r>
              <a:rPr lang="it-IT" sz="1900" b="1" dirty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1600" dirty="0"/>
              <a:t>Ulteriore incremento </a:t>
            </a:r>
            <a:endParaRPr lang="it-IT" sz="1600" b="1" dirty="0"/>
          </a:p>
          <a:p>
            <a:pPr marL="457200" lvl="1" indent="0">
              <a:buNone/>
            </a:pPr>
            <a:endParaRPr lang="it-IT" sz="1400" dirty="0"/>
          </a:p>
          <a:p>
            <a:pPr>
              <a:buFont typeface="Wingdings" panose="05000000000000000000" pitchFamily="2" charset="2"/>
              <a:buChar char="q"/>
            </a:pPr>
            <a:r>
              <a:rPr lang="it-IT" sz="1900" b="1" dirty="0"/>
              <a:t>Production: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1600" b="1" i="1" dirty="0"/>
              <a:t>LLaMA-3-70B-DoubleFT (</a:t>
            </a:r>
            <a:r>
              <a:rPr lang="it-IT" sz="1600" b="1" i="1" dirty="0" err="1"/>
              <a:t>QLoRA</a:t>
            </a:r>
            <a:r>
              <a:rPr lang="it-IT" sz="1600" b="1" i="1" dirty="0"/>
              <a:t>) – Migliore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1600" b="1" i="1" dirty="0"/>
              <a:t>LLaMA-3-8B-DoubleFT (</a:t>
            </a:r>
            <a:r>
              <a:rPr lang="it-IT" sz="1600" b="1" i="1" dirty="0" err="1"/>
              <a:t>LoRA</a:t>
            </a:r>
            <a:r>
              <a:rPr lang="it-IT" sz="1600" b="1" i="1" dirty="0"/>
              <a:t>) – Tempi migliori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sz="1900" b="1" dirty="0"/>
              <a:t>No production: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600" b="1" i="1" dirty="0"/>
              <a:t>LLaMA-2-13B-Double (</a:t>
            </a:r>
            <a:r>
              <a:rPr lang="it-IT" sz="1600" b="1" i="1" dirty="0" err="1"/>
              <a:t>LoRA</a:t>
            </a:r>
            <a:r>
              <a:rPr lang="it-IT" sz="1600" b="1" i="1" dirty="0"/>
              <a:t>)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it-IT" sz="1600" dirty="0"/>
              <a:t>Caratteristiche modelli </a:t>
            </a:r>
            <a:r>
              <a:rPr lang="it-IT" sz="1600" dirty="0" err="1"/>
              <a:t>Instruct</a:t>
            </a:r>
            <a:endParaRPr lang="it-IT" sz="1600" dirty="0"/>
          </a:p>
          <a:p>
            <a:pPr lvl="2">
              <a:buFont typeface="Wingdings" panose="05000000000000000000" pitchFamily="2" charset="2"/>
              <a:buChar char="v"/>
            </a:pPr>
            <a:r>
              <a:rPr lang="it-IT" sz="1600" dirty="0"/>
              <a:t>Inferiore in generale</a:t>
            </a:r>
          </a:p>
          <a:p>
            <a:pPr>
              <a:buFont typeface="Wingdings" panose="05000000000000000000" pitchFamily="2" charset="2"/>
              <a:buChar char="Ø"/>
            </a:pPr>
            <a:endParaRPr lang="it-IT" sz="1400" dirty="0"/>
          </a:p>
          <a:p>
            <a:pPr marL="0" indent="0">
              <a:buNone/>
            </a:pP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+mj-lt"/>
              <a:buAutoNum type="arabicPeriod"/>
            </a:pPr>
            <a:endParaRPr lang="it-IT" dirty="0"/>
          </a:p>
          <a:p>
            <a:pPr lvl="1"/>
            <a:endParaRPr lang="it-IT" dirty="0"/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E4600364-C8E9-B7C4-4EAC-DBA2C3F95638}"/>
              </a:ext>
            </a:extLst>
          </p:cNvPr>
          <p:cNvCxnSpPr>
            <a:cxnSpLocks/>
          </p:cNvCxnSpPr>
          <p:nvPr/>
        </p:nvCxnSpPr>
        <p:spPr>
          <a:xfrm>
            <a:off x="6591630" y="2270797"/>
            <a:ext cx="485972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4F35BE5-FC60-1F1B-0E0A-1C33CDA8F8CF}"/>
              </a:ext>
            </a:extLst>
          </p:cNvPr>
          <p:cNvCxnSpPr>
            <a:cxnSpLocks/>
          </p:cNvCxnSpPr>
          <p:nvPr/>
        </p:nvCxnSpPr>
        <p:spPr>
          <a:xfrm>
            <a:off x="6591630" y="4195510"/>
            <a:ext cx="485972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" name="Segnaposto contenuto 27">
            <a:extLst>
              <a:ext uri="{FF2B5EF4-FFF2-40B4-BE49-F238E27FC236}">
                <a16:creationId xmlns:a16="http://schemas.microsoft.com/office/drawing/2014/main" id="{28A4348E-8AC3-A539-8217-51ADBD8A01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4691412"/>
              </p:ext>
            </p:extLst>
          </p:nvPr>
        </p:nvGraphicFramePr>
        <p:xfrm>
          <a:off x="275068" y="3181978"/>
          <a:ext cx="7973671" cy="1900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Segnaposto contenuto 27">
            <a:extLst>
              <a:ext uri="{FF2B5EF4-FFF2-40B4-BE49-F238E27FC236}">
                <a16:creationId xmlns:a16="http://schemas.microsoft.com/office/drawing/2014/main" id="{94BE74A9-A750-1189-0EA0-B486A6817A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0490124"/>
              </p:ext>
            </p:extLst>
          </p:nvPr>
        </p:nvGraphicFramePr>
        <p:xfrm>
          <a:off x="275068" y="5021943"/>
          <a:ext cx="8872169" cy="18360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54594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46DBE-4939-1C94-14A4-2FD3CE115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20B600-2535-2F1E-F092-65EF7E246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72" y="439653"/>
            <a:ext cx="10588912" cy="569846"/>
          </a:xfrm>
        </p:spPr>
        <p:txBody>
          <a:bodyPr>
            <a:noAutofit/>
          </a:bodyPr>
          <a:lstStyle/>
          <a:p>
            <a:r>
              <a:rPr lang="it-IT" sz="4000" dirty="0"/>
              <a:t>Sperimentazione – Risultati Categorie</a:t>
            </a:r>
          </a:p>
        </p:txBody>
      </p:sp>
      <p:graphicFrame>
        <p:nvGraphicFramePr>
          <p:cNvPr id="5" name="Segnaposto contenuto 5">
            <a:extLst>
              <a:ext uri="{FF2B5EF4-FFF2-40B4-BE49-F238E27FC236}">
                <a16:creationId xmlns:a16="http://schemas.microsoft.com/office/drawing/2014/main" id="{5401EF1A-14DB-05B5-BCF5-9EB782C9D1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9099756"/>
              </p:ext>
            </p:extLst>
          </p:nvPr>
        </p:nvGraphicFramePr>
        <p:xfrm>
          <a:off x="1861929" y="1297428"/>
          <a:ext cx="8012826" cy="3004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69F539-F2E4-23D6-DCFA-DA4CDC4FD493}"/>
              </a:ext>
            </a:extLst>
          </p:cNvPr>
          <p:cNvSpPr txBox="1">
            <a:spLocks/>
          </p:cNvSpPr>
          <p:nvPr/>
        </p:nvSpPr>
        <p:spPr>
          <a:xfrm>
            <a:off x="208156" y="4746929"/>
            <a:ext cx="11393357" cy="1311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it-IT" sz="1600" dirty="0"/>
              <a:t> </a:t>
            </a:r>
            <a:r>
              <a:rPr lang="it-IT" sz="1600" dirty="0">
                <a:solidFill>
                  <a:schemeClr val="accent2"/>
                </a:solidFill>
              </a:rPr>
              <a:t>LLaMA-3-8B-DoubleFT (</a:t>
            </a:r>
            <a:r>
              <a:rPr lang="it-IT" sz="1600" dirty="0" err="1">
                <a:solidFill>
                  <a:schemeClr val="accent2"/>
                </a:solidFill>
              </a:rPr>
              <a:t>LoRA</a:t>
            </a:r>
            <a:r>
              <a:rPr lang="it-IT" sz="1600" dirty="0">
                <a:solidFill>
                  <a:schemeClr val="accent2"/>
                </a:solidFill>
              </a:rPr>
              <a:t>)</a:t>
            </a: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600" b="1" dirty="0"/>
              <a:t>inferiore su C3 rispetto </a:t>
            </a:r>
            <a:r>
              <a:rPr lang="it-IT" sz="1600" dirty="0">
                <a:solidFill>
                  <a:schemeClr val="bg2">
                    <a:lumMod val="50000"/>
                  </a:schemeClr>
                </a:solidFill>
              </a:rPr>
              <a:t>LLaMA-3-70B-DoubleFT (</a:t>
            </a:r>
            <a:r>
              <a:rPr lang="it-IT" sz="1600" dirty="0" err="1">
                <a:solidFill>
                  <a:schemeClr val="bg2">
                    <a:lumMod val="50000"/>
                  </a:schemeClr>
                </a:solidFill>
              </a:rPr>
              <a:t>QLoRA</a:t>
            </a:r>
            <a:r>
              <a:rPr lang="it-IT" sz="1600" dirty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it-IT" sz="16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400" b="1" dirty="0"/>
              <a:t>Notevole perdita </a:t>
            </a:r>
            <a:r>
              <a:rPr lang="it-IT" sz="1400" dirty="0"/>
              <a:t>accuratezza</a:t>
            </a:r>
            <a:r>
              <a:rPr lang="it-IT" sz="1400" b="1" dirty="0"/>
              <a:t>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it-IT" sz="1600" dirty="0"/>
              <a:t>Parametri inferiori (~9 volte)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it-IT" sz="1600" dirty="0"/>
              <a:t>Meno robusto su </a:t>
            </a:r>
            <a:r>
              <a:rPr lang="it-IT" sz="1600" b="1" dirty="0"/>
              <a:t>errori </a:t>
            </a:r>
            <a:r>
              <a:rPr lang="it-IT" sz="1600" dirty="0"/>
              <a:t>presenti nella </a:t>
            </a:r>
            <a:r>
              <a:rPr lang="it-IT" sz="1600" b="1" dirty="0" err="1"/>
              <a:t>Question</a:t>
            </a:r>
            <a:endParaRPr lang="it-IT" sz="1600" b="1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9786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42E9F1-9FD7-D9EF-1305-6A9ED90D0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85" y="439651"/>
            <a:ext cx="9974944" cy="774426"/>
          </a:xfrm>
        </p:spPr>
        <p:txBody>
          <a:bodyPr>
            <a:normAutofit/>
          </a:bodyPr>
          <a:lstStyle/>
          <a:p>
            <a:r>
              <a:rPr lang="it-IT" dirty="0"/>
              <a:t>Post-processing – 3 step principali</a:t>
            </a:r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C9706F04-CA26-867C-9393-4259C157042C}"/>
              </a:ext>
            </a:extLst>
          </p:cNvPr>
          <p:cNvSpPr/>
          <p:nvPr/>
        </p:nvSpPr>
        <p:spPr>
          <a:xfrm rot="5400000">
            <a:off x="927741" y="2432840"/>
            <a:ext cx="493999" cy="3747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E6CF59D7-A297-A9F3-10FA-447822902530}"/>
              </a:ext>
            </a:extLst>
          </p:cNvPr>
          <p:cNvSpPr/>
          <p:nvPr/>
        </p:nvSpPr>
        <p:spPr>
          <a:xfrm>
            <a:off x="534500" y="2231348"/>
            <a:ext cx="3219921" cy="1331357"/>
          </a:xfrm>
          <a:prstGeom prst="round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A86AFF77-F63E-D626-4FFE-2F54AF2E5F7D}"/>
              </a:ext>
            </a:extLst>
          </p:cNvPr>
          <p:cNvSpPr txBox="1"/>
          <p:nvPr/>
        </p:nvSpPr>
        <p:spPr>
          <a:xfrm>
            <a:off x="417285" y="2255612"/>
            <a:ext cx="3408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Sanificazione query SQL</a:t>
            </a:r>
          </a:p>
          <a:p>
            <a:endParaRPr lang="it-IT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" name="Connettore diritto 54">
            <a:extLst>
              <a:ext uri="{FF2B5EF4-FFF2-40B4-BE49-F238E27FC236}">
                <a16:creationId xmlns:a16="http://schemas.microsoft.com/office/drawing/2014/main" id="{A8E1246A-54EF-5D91-D51E-5B3778E95053}"/>
              </a:ext>
            </a:extLst>
          </p:cNvPr>
          <p:cNvCxnSpPr>
            <a:cxnSpLocks/>
          </p:cNvCxnSpPr>
          <p:nvPr/>
        </p:nvCxnSpPr>
        <p:spPr>
          <a:xfrm>
            <a:off x="534500" y="2585708"/>
            <a:ext cx="32199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ED1340C6-0598-73FC-D87A-B09FAF5196D8}"/>
              </a:ext>
            </a:extLst>
          </p:cNvPr>
          <p:cNvSpPr txBox="1"/>
          <p:nvPr/>
        </p:nvSpPr>
        <p:spPr>
          <a:xfrm>
            <a:off x="535877" y="2724776"/>
            <a:ext cx="3290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 attacchi SQL-Injection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LLM generano query dannose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1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it-IT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976E0C2A-41D5-0437-2497-53AFBB951356}"/>
              </a:ext>
            </a:extLst>
          </p:cNvPr>
          <p:cNvSpPr/>
          <p:nvPr/>
        </p:nvSpPr>
        <p:spPr>
          <a:xfrm>
            <a:off x="2711395" y="4528684"/>
            <a:ext cx="5484013" cy="1331358"/>
          </a:xfrm>
          <a:prstGeom prst="round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28DBA65-5A00-D023-19DA-84D69CF6F279}"/>
              </a:ext>
            </a:extLst>
          </p:cNvPr>
          <p:cNvSpPr txBox="1"/>
          <p:nvPr/>
        </p:nvSpPr>
        <p:spPr>
          <a:xfrm>
            <a:off x="3923858" y="4559878"/>
            <a:ext cx="3059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ILIKE-Query</a:t>
            </a:r>
          </a:p>
          <a:p>
            <a:endParaRPr lang="it-IT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7B777F5E-31CA-B5CA-90DD-2CB04D9E434F}"/>
              </a:ext>
            </a:extLst>
          </p:cNvPr>
          <p:cNvCxnSpPr>
            <a:cxnSpLocks/>
          </p:cNvCxnSpPr>
          <p:nvPr/>
        </p:nvCxnSpPr>
        <p:spPr>
          <a:xfrm>
            <a:off x="2711395" y="4883044"/>
            <a:ext cx="548401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5ED567D8-FF2A-FA3D-D6D5-A7849649AD8B}"/>
              </a:ext>
            </a:extLst>
          </p:cNvPr>
          <p:cNvSpPr/>
          <p:nvPr/>
        </p:nvSpPr>
        <p:spPr>
          <a:xfrm rot="5400000">
            <a:off x="4531761" y="2407194"/>
            <a:ext cx="493999" cy="3747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CEBA885C-86B4-9BCD-E9D2-E76E9C90066C}"/>
              </a:ext>
            </a:extLst>
          </p:cNvPr>
          <p:cNvSpPr/>
          <p:nvPr/>
        </p:nvSpPr>
        <p:spPr>
          <a:xfrm>
            <a:off x="4138520" y="2205702"/>
            <a:ext cx="3219921" cy="1331357"/>
          </a:xfrm>
          <a:prstGeom prst="round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BF26B1C-413A-9D5F-B52D-6EB0BDB27685}"/>
              </a:ext>
            </a:extLst>
          </p:cNvPr>
          <p:cNvSpPr txBox="1"/>
          <p:nvPr/>
        </p:nvSpPr>
        <p:spPr>
          <a:xfrm>
            <a:off x="4021305" y="2229966"/>
            <a:ext cx="3408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Modifica query SQL</a:t>
            </a:r>
          </a:p>
          <a:p>
            <a:endParaRPr lang="it-IT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701A2863-3E98-4D50-A1B9-BB70D74E77F0}"/>
              </a:ext>
            </a:extLst>
          </p:cNvPr>
          <p:cNvCxnSpPr>
            <a:cxnSpLocks/>
          </p:cNvCxnSpPr>
          <p:nvPr/>
        </p:nvCxnSpPr>
        <p:spPr>
          <a:xfrm>
            <a:off x="4138520" y="2560062"/>
            <a:ext cx="32199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8C29BF8-90C5-FAA1-777C-C1260B4ACC50}"/>
              </a:ext>
            </a:extLst>
          </p:cNvPr>
          <p:cNvSpPr txBox="1"/>
          <p:nvPr/>
        </p:nvSpPr>
        <p:spPr>
          <a:xfrm>
            <a:off x="4139897" y="2699130"/>
            <a:ext cx="3290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Nomi colonne errati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Distanza di </a:t>
            </a:r>
            <a:r>
              <a:rPr lang="it-IT" sz="1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Levenshtein</a:t>
            </a:r>
            <a:endParaRPr lang="it-IT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1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it-IT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Freccia a destra 33">
            <a:extLst>
              <a:ext uri="{FF2B5EF4-FFF2-40B4-BE49-F238E27FC236}">
                <a16:creationId xmlns:a16="http://schemas.microsoft.com/office/drawing/2014/main" id="{AFE3B6F5-FA1D-B777-3001-B608985C2541}"/>
              </a:ext>
            </a:extLst>
          </p:cNvPr>
          <p:cNvSpPr/>
          <p:nvPr/>
        </p:nvSpPr>
        <p:spPr>
          <a:xfrm rot="5400000">
            <a:off x="8135781" y="2396733"/>
            <a:ext cx="493999" cy="3747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1E5F2945-2DEE-2DB6-3D8D-58BF7C18F072}"/>
              </a:ext>
            </a:extLst>
          </p:cNvPr>
          <p:cNvSpPr/>
          <p:nvPr/>
        </p:nvSpPr>
        <p:spPr>
          <a:xfrm>
            <a:off x="7742540" y="2195241"/>
            <a:ext cx="3219921" cy="1331357"/>
          </a:xfrm>
          <a:prstGeom prst="round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AF039857-3CAE-ECAF-4522-9901CA71FEAA}"/>
              </a:ext>
            </a:extLst>
          </p:cNvPr>
          <p:cNvSpPr txBox="1"/>
          <p:nvPr/>
        </p:nvSpPr>
        <p:spPr>
          <a:xfrm>
            <a:off x="7625325" y="2219505"/>
            <a:ext cx="3408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Creazione query SQL</a:t>
            </a:r>
          </a:p>
          <a:p>
            <a:endParaRPr lang="it-IT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8AA5995B-2302-4501-C58B-9546D28D3AD6}"/>
              </a:ext>
            </a:extLst>
          </p:cNvPr>
          <p:cNvCxnSpPr>
            <a:cxnSpLocks/>
          </p:cNvCxnSpPr>
          <p:nvPr/>
        </p:nvCxnSpPr>
        <p:spPr>
          <a:xfrm>
            <a:off x="7742540" y="2549601"/>
            <a:ext cx="321992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577C598F-C939-B6E9-80BE-8E2B55B29837}"/>
              </a:ext>
            </a:extLst>
          </p:cNvPr>
          <p:cNvSpPr txBox="1"/>
          <p:nvPr/>
        </p:nvSpPr>
        <p:spPr>
          <a:xfrm>
            <a:off x="7743917" y="2688669"/>
            <a:ext cx="3290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Original</a:t>
            </a:r>
            <a:r>
              <a:rPr lang="it-IT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-query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ILIKE-query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1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it-IT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E769FC9-0663-6744-6432-9EA49CF0247F}"/>
              </a:ext>
            </a:extLst>
          </p:cNvPr>
          <p:cNvSpPr txBox="1"/>
          <p:nvPr/>
        </p:nvSpPr>
        <p:spPr>
          <a:xfrm>
            <a:off x="2711395" y="4984576"/>
            <a:ext cx="66432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Sostituire</a:t>
            </a:r>
            <a:r>
              <a:rPr lang="it-IT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[</a:t>
            </a:r>
            <a:r>
              <a:rPr lang="it-IT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</a:t>
            </a:r>
            <a:r>
              <a:rPr lang="it-IT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t-IT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</a:t>
            </a:r>
            <a:r>
              <a:rPr lang="it-IT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'</a:t>
            </a:r>
            <a:r>
              <a:rPr lang="it-IT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</a:t>
            </a:r>
            <a:r>
              <a:rPr lang="it-IT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'] </a:t>
            </a:r>
            <a:r>
              <a:rPr lang="it-IT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</a:t>
            </a:r>
            <a:r>
              <a:rPr lang="it-I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t-IT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it-IT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column</a:t>
            </a:r>
            <a:r>
              <a:rPr lang="it-IT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t-IT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ILIKE</a:t>
            </a:r>
            <a:r>
              <a:rPr lang="it-IT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'%</a:t>
            </a:r>
            <a:r>
              <a:rPr lang="it-IT" sz="1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</a:t>
            </a:r>
            <a:r>
              <a:rPr lang="it-IT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 dirty="0"/>
              <a:t>No matching esatto</a:t>
            </a:r>
          </a:p>
          <a:p>
            <a:pPr marL="914400" lvl="2" indent="0">
              <a:buNone/>
            </a:pP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it-IT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Freccia curva 49">
            <a:extLst>
              <a:ext uri="{FF2B5EF4-FFF2-40B4-BE49-F238E27FC236}">
                <a16:creationId xmlns:a16="http://schemas.microsoft.com/office/drawing/2014/main" id="{3A53672F-7B4A-A5A7-5DFF-76094DA2A41C}"/>
              </a:ext>
            </a:extLst>
          </p:cNvPr>
          <p:cNvSpPr/>
          <p:nvPr/>
        </p:nvSpPr>
        <p:spPr>
          <a:xfrm rot="10800000">
            <a:off x="8340917" y="3714792"/>
            <a:ext cx="1220225" cy="1604630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58" name="Ettagono 57">
            <a:extLst>
              <a:ext uri="{FF2B5EF4-FFF2-40B4-BE49-F238E27FC236}">
                <a16:creationId xmlns:a16="http://schemas.microsoft.com/office/drawing/2014/main" id="{BB4C92F0-866A-1EAD-9C2A-82825BD9CE6D}"/>
              </a:ext>
            </a:extLst>
          </p:cNvPr>
          <p:cNvSpPr/>
          <p:nvPr/>
        </p:nvSpPr>
        <p:spPr>
          <a:xfrm>
            <a:off x="1787756" y="1606374"/>
            <a:ext cx="580445" cy="555669"/>
          </a:xfrm>
          <a:prstGeom prst="hept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8323E65D-8184-FC4E-B412-0CA7E714FDAD}"/>
              </a:ext>
            </a:extLst>
          </p:cNvPr>
          <p:cNvSpPr txBox="1"/>
          <p:nvPr/>
        </p:nvSpPr>
        <p:spPr>
          <a:xfrm>
            <a:off x="1871324" y="1694391"/>
            <a:ext cx="42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</a:p>
          <a:p>
            <a:endParaRPr lang="it-IT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1" name="Ettagono 60">
            <a:extLst>
              <a:ext uri="{FF2B5EF4-FFF2-40B4-BE49-F238E27FC236}">
                <a16:creationId xmlns:a16="http://schemas.microsoft.com/office/drawing/2014/main" id="{0F60B8CB-FE68-BE52-F678-7DFA7CA23F89}"/>
              </a:ext>
            </a:extLst>
          </p:cNvPr>
          <p:cNvSpPr/>
          <p:nvPr/>
        </p:nvSpPr>
        <p:spPr>
          <a:xfrm>
            <a:off x="5429165" y="1582799"/>
            <a:ext cx="580445" cy="555669"/>
          </a:xfrm>
          <a:prstGeom prst="hept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3E0BDF8F-A117-CB0E-1919-41116DC10B1C}"/>
              </a:ext>
            </a:extLst>
          </p:cNvPr>
          <p:cNvSpPr txBox="1"/>
          <p:nvPr/>
        </p:nvSpPr>
        <p:spPr>
          <a:xfrm>
            <a:off x="5512733" y="1670816"/>
            <a:ext cx="42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  <a:p>
            <a:endParaRPr lang="it-IT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Ettagono 62">
            <a:extLst>
              <a:ext uri="{FF2B5EF4-FFF2-40B4-BE49-F238E27FC236}">
                <a16:creationId xmlns:a16="http://schemas.microsoft.com/office/drawing/2014/main" id="{A5C1B8C0-2F71-C9AD-3C9A-FBEABF36E552}"/>
              </a:ext>
            </a:extLst>
          </p:cNvPr>
          <p:cNvSpPr/>
          <p:nvPr/>
        </p:nvSpPr>
        <p:spPr>
          <a:xfrm>
            <a:off x="9200564" y="1582799"/>
            <a:ext cx="580445" cy="555669"/>
          </a:xfrm>
          <a:prstGeom prst="hept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5985D593-164C-94BB-77A4-3C0802C74F96}"/>
              </a:ext>
            </a:extLst>
          </p:cNvPr>
          <p:cNvSpPr txBox="1"/>
          <p:nvPr/>
        </p:nvSpPr>
        <p:spPr>
          <a:xfrm>
            <a:off x="9284132" y="1670816"/>
            <a:ext cx="420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  <a:p>
            <a:endParaRPr lang="it-IT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52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F8D71-3FCF-61CB-96A7-44F3F3BF8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24929A-D903-9E15-45AE-F2136067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dataset </a:t>
            </a:r>
            <a:r>
              <a:rPr lang="it-IT" b="1" i="0" dirty="0">
                <a:solidFill>
                  <a:srgbClr val="474747"/>
                </a:solidFill>
              </a:rPr>
              <a:t>“</a:t>
            </a:r>
            <a:r>
              <a:rPr lang="it-IT" sz="4400" dirty="0"/>
              <a:t>I</a:t>
            </a:r>
            <a:r>
              <a:rPr lang="it-IT" dirty="0"/>
              <a:t>n the wild</a:t>
            </a:r>
            <a:r>
              <a:rPr lang="it-IT" b="1" i="0" dirty="0">
                <a:solidFill>
                  <a:srgbClr val="474747"/>
                </a:solidFill>
                <a:effectLst/>
              </a:rPr>
              <a:t>”</a:t>
            </a:r>
            <a:endParaRPr lang="it-IT" b="1" dirty="0"/>
          </a:p>
        </p:txBody>
      </p:sp>
      <p:graphicFrame>
        <p:nvGraphicFramePr>
          <p:cNvPr id="5" name="Segnaposto contenuto 27">
            <a:extLst>
              <a:ext uri="{FF2B5EF4-FFF2-40B4-BE49-F238E27FC236}">
                <a16:creationId xmlns:a16="http://schemas.microsoft.com/office/drawing/2014/main" id="{4740F417-2757-4180-9371-422F832410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0334264"/>
              </p:ext>
            </p:extLst>
          </p:nvPr>
        </p:nvGraphicFramePr>
        <p:xfrm>
          <a:off x="525657" y="1826551"/>
          <a:ext cx="5181159" cy="264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EE0C55A-7BAC-6C59-A09B-B71283B7820C}"/>
              </a:ext>
            </a:extLst>
          </p:cNvPr>
          <p:cNvSpPr txBox="1">
            <a:spLocks/>
          </p:cNvSpPr>
          <p:nvPr/>
        </p:nvSpPr>
        <p:spPr>
          <a:xfrm>
            <a:off x="417285" y="5230677"/>
            <a:ext cx="11669258" cy="1460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Contenente 52 esempi raccolti in production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Accuracy</a:t>
            </a: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inferiore per entrambi rispetto al test set di </a:t>
            </a:r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BioInfoDataset</a:t>
            </a: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it-IT" sz="1200" dirty="0"/>
              <a:t>Modello </a:t>
            </a:r>
            <a:r>
              <a:rPr lang="it-IT" sz="1200" b="1" dirty="0"/>
              <a:t>8B</a:t>
            </a:r>
            <a:r>
              <a:rPr lang="it-IT" sz="1200" dirty="0"/>
              <a:t> </a:t>
            </a:r>
            <a:r>
              <a:rPr lang="it-IT" sz="1200" b="1" dirty="0"/>
              <a:t>performance vicine al 70B</a:t>
            </a:r>
            <a:endParaRPr lang="it-IT" sz="1200" dirty="0"/>
          </a:p>
          <a:p>
            <a:pPr>
              <a:buFont typeface="Wingdings" panose="05000000000000000000" pitchFamily="2" charset="2"/>
              <a:buChar char="Ø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Post-processing: </a:t>
            </a:r>
            <a:r>
              <a:rPr lang="it-IT" sz="1600" b="1" dirty="0"/>
              <a:t>8B superiore a 70B senza P-p</a:t>
            </a:r>
            <a:endParaRPr lang="it-IT" sz="1600" dirty="0"/>
          </a:p>
          <a:p>
            <a:pPr lvl="1"/>
            <a:endParaRPr lang="it-IT" dirty="0"/>
          </a:p>
        </p:txBody>
      </p:sp>
      <p:graphicFrame>
        <p:nvGraphicFramePr>
          <p:cNvPr id="3" name="Segnaposto contenuto 27">
            <a:extLst>
              <a:ext uri="{FF2B5EF4-FFF2-40B4-BE49-F238E27FC236}">
                <a16:creationId xmlns:a16="http://schemas.microsoft.com/office/drawing/2014/main" id="{65BB9ACE-6D63-E4FC-B86C-4C83391432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7550046"/>
              </p:ext>
            </p:extLst>
          </p:nvPr>
        </p:nvGraphicFramePr>
        <p:xfrm>
          <a:off x="6251914" y="1826551"/>
          <a:ext cx="5181159" cy="264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14C08A44-6798-EF3B-116E-467BB2757BFF}"/>
              </a:ext>
            </a:extLst>
          </p:cNvPr>
          <p:cNvSpPr txBox="1">
            <a:spLocks/>
          </p:cNvSpPr>
          <p:nvPr/>
        </p:nvSpPr>
        <p:spPr>
          <a:xfrm>
            <a:off x="0" y="4553751"/>
            <a:ext cx="5748670" cy="432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it-IT" sz="2000" b="1" dirty="0"/>
              <a:t>senza Post-processing </a:t>
            </a:r>
          </a:p>
          <a:p>
            <a:pPr lvl="1" algn="ctr"/>
            <a:endParaRPr lang="it-IT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78CC7B11-21C2-42C8-F9F3-7170A8617864}"/>
              </a:ext>
            </a:extLst>
          </p:cNvPr>
          <p:cNvSpPr txBox="1">
            <a:spLocks/>
          </p:cNvSpPr>
          <p:nvPr/>
        </p:nvSpPr>
        <p:spPr>
          <a:xfrm>
            <a:off x="5748670" y="4553751"/>
            <a:ext cx="5748670" cy="432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it-IT" sz="2000" b="1" dirty="0"/>
              <a:t>con Post-processing </a:t>
            </a:r>
          </a:p>
          <a:p>
            <a:pPr lvl="1"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1336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C0D81-6BAF-DA67-A800-E41C3AC00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63EC64-A478-7D8D-3912-668188D8A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85" y="501706"/>
            <a:ext cx="9974944" cy="784928"/>
          </a:xfrm>
        </p:spPr>
        <p:txBody>
          <a:bodyPr>
            <a:normAutofit/>
          </a:bodyPr>
          <a:lstStyle/>
          <a:p>
            <a:r>
              <a:rPr lang="it-IT" dirty="0"/>
              <a:t>Architettura sistema text-to-SQL</a:t>
            </a:r>
          </a:p>
        </p:txBody>
      </p:sp>
      <p:pic>
        <p:nvPicPr>
          <p:cNvPr id="9" name="Immagine 8" descr="Immagine che contiene testo, diagramm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22E94B17-A7DE-9359-E4A1-AF1EAF6DF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41" y="1635178"/>
            <a:ext cx="10089372" cy="4560797"/>
          </a:xfrm>
          <a:prstGeom prst="rect">
            <a:avLst/>
          </a:prstGeom>
        </p:spPr>
      </p:pic>
      <p:pic>
        <p:nvPicPr>
          <p:cNvPr id="4" name="Immagine 3" descr="Immagine che contiene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3B1D4BD4-5F12-8DAE-ED5B-97328F025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305" y="1973590"/>
            <a:ext cx="495522" cy="296348"/>
          </a:xfrm>
          <a:prstGeom prst="rect">
            <a:avLst/>
          </a:prstGeom>
        </p:spPr>
      </p:pic>
      <p:pic>
        <p:nvPicPr>
          <p:cNvPr id="6" name="Immagine 5" descr="Immagine che contiene Blu elettrico, cerchio, Carattere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09022E56-47D4-2009-4C1A-207F429ED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536" y="1932276"/>
            <a:ext cx="353789" cy="33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42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FBC19-332D-4EE5-A9A6-ECFD03945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785F05-4778-40EF-42A1-0D3FA607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6" y="42520"/>
            <a:ext cx="12142914" cy="1418410"/>
          </a:xfrm>
        </p:spPr>
        <p:txBody>
          <a:bodyPr>
            <a:normAutofit/>
          </a:bodyPr>
          <a:lstStyle/>
          <a:p>
            <a:r>
              <a:rPr lang="it-IT" sz="3000" b="1" dirty="0"/>
              <a:t>Architettura sistema text-to-SQL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E9C0A418-FAE3-ADD3-1868-28441E8797CD}"/>
              </a:ext>
            </a:extLst>
          </p:cNvPr>
          <p:cNvSpPr txBox="1">
            <a:spLocks/>
          </p:cNvSpPr>
          <p:nvPr/>
        </p:nvSpPr>
        <p:spPr>
          <a:xfrm>
            <a:off x="417284" y="6001230"/>
            <a:ext cx="11632949" cy="782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1° Componente – Web </a:t>
            </a:r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</a:t>
            </a: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2° Componente – Gestione inferenze modelli – SLURM</a:t>
            </a:r>
            <a:endParaRPr lang="it-IT" sz="1200" dirty="0"/>
          </a:p>
          <a:p>
            <a:pPr>
              <a:buFont typeface="Wingdings" panose="05000000000000000000" pitchFamily="2" charset="2"/>
              <a:buChar char="v"/>
            </a:pPr>
            <a:endParaRPr lang="it-IT" sz="1600" dirty="0"/>
          </a:p>
        </p:txBody>
      </p:sp>
      <p:pic>
        <p:nvPicPr>
          <p:cNvPr id="5" name="Immagine 4" descr="Immagine che contiene testo, diagramma, schermata, Piano&#10;&#10;Il contenuto generato dall'IA potrebbe non essere corretto.">
            <a:extLst>
              <a:ext uri="{FF2B5EF4-FFF2-40B4-BE49-F238E27FC236}">
                <a16:creationId xmlns:a16="http://schemas.microsoft.com/office/drawing/2014/main" id="{53043D1C-FA8A-2AD4-A0C6-66739A070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21" y="1265987"/>
            <a:ext cx="10089372" cy="4560797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FC5176BC-353F-DD3E-3448-228B3D951D78}"/>
              </a:ext>
            </a:extLst>
          </p:cNvPr>
          <p:cNvSpPr/>
          <p:nvPr/>
        </p:nvSpPr>
        <p:spPr>
          <a:xfrm>
            <a:off x="3265981" y="1192696"/>
            <a:ext cx="5509452" cy="3355450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6713E7EC-B186-D80A-0783-F45073E79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622" y="1596682"/>
            <a:ext cx="495522" cy="296348"/>
          </a:xfrm>
          <a:prstGeom prst="rect">
            <a:avLst/>
          </a:prstGeom>
        </p:spPr>
      </p:pic>
      <p:pic>
        <p:nvPicPr>
          <p:cNvPr id="7" name="Immagine 6" descr="Immagine che contiene Blu elettrico, cerchio, Carattere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063590C1-19E9-D780-7B71-873512EF1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779" y="1555368"/>
            <a:ext cx="353789" cy="33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6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43FBC-5996-33F7-A73E-0A7C523B8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84D784-9F69-214D-CBB5-2D3A7E946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3068" y="673738"/>
            <a:ext cx="4837216" cy="562531"/>
          </a:xfrm>
        </p:spPr>
        <p:txBody>
          <a:bodyPr anchor="ctr">
            <a:normAutofit fontScale="90000"/>
          </a:bodyPr>
          <a:lstStyle/>
          <a:p>
            <a:r>
              <a:rPr lang="it-IT" sz="4000" dirty="0"/>
              <a:t>Motivazione e Obiettivi</a:t>
            </a:r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5A9C178B-36ED-B27E-45BA-E15D10C7BE32}"/>
              </a:ext>
            </a:extLst>
          </p:cNvPr>
          <p:cNvSpPr txBox="1">
            <a:spLocks/>
          </p:cNvSpPr>
          <p:nvPr/>
        </p:nvSpPr>
        <p:spPr>
          <a:xfrm>
            <a:off x="5533068" y="2084832"/>
            <a:ext cx="6573588" cy="4608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Facilitare</a:t>
            </a:r>
            <a:r>
              <a:rPr lang="en-US" sz="1800" dirty="0"/>
              <a:t> </a:t>
            </a:r>
            <a:r>
              <a:rPr lang="en-US" sz="1800" dirty="0" err="1"/>
              <a:t>l'accesso</a:t>
            </a:r>
            <a:r>
              <a:rPr lang="en-US" sz="1800" dirty="0"/>
              <a:t> ai </a:t>
            </a:r>
            <a:r>
              <a:rPr lang="en-US" sz="1800" dirty="0" err="1"/>
              <a:t>dati</a:t>
            </a:r>
            <a:r>
              <a:rPr lang="en-US" sz="1800" dirty="0"/>
              <a:t> </a:t>
            </a:r>
          </a:p>
          <a:p>
            <a:r>
              <a:rPr lang="en-US" sz="1800" dirty="0" err="1"/>
              <a:t>Nessuna</a:t>
            </a:r>
            <a:r>
              <a:rPr lang="en-US" sz="1800" dirty="0"/>
              <a:t> </a:t>
            </a:r>
            <a:r>
              <a:rPr lang="en-US" sz="1800" dirty="0" err="1"/>
              <a:t>conoscenza</a:t>
            </a:r>
            <a:r>
              <a:rPr lang="en-US" sz="1800" dirty="0"/>
              <a:t> di SQL e Database</a:t>
            </a:r>
          </a:p>
          <a:p>
            <a:r>
              <a:rPr lang="en-US" sz="1800" dirty="0" err="1"/>
              <a:t>Ritrovamento</a:t>
            </a:r>
            <a:r>
              <a:rPr lang="en-US" sz="1800" dirty="0"/>
              <a:t> </a:t>
            </a:r>
            <a:r>
              <a:rPr lang="en-US" sz="1800" dirty="0" err="1"/>
              <a:t>informazioni</a:t>
            </a:r>
            <a:endParaRPr lang="en-US" sz="1800" dirty="0"/>
          </a:p>
        </p:txBody>
      </p:sp>
      <p:pic>
        <p:nvPicPr>
          <p:cNvPr id="20" name="Immagine 19" descr="Campione pipettato in una capsula di Petri">
            <a:extLst>
              <a:ext uri="{FF2B5EF4-FFF2-40B4-BE49-F238E27FC236}">
                <a16:creationId xmlns:a16="http://schemas.microsoft.com/office/drawing/2014/main" id="{B5718F93-3F9F-FCF3-8437-B059711600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541" r="-2" b="-2"/>
          <a:stretch/>
        </p:blipFill>
        <p:spPr>
          <a:xfrm>
            <a:off x="0" y="0"/>
            <a:ext cx="5164531" cy="6858000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DB6E8E5-6580-5D19-2DFB-6F2524D7AB4B}"/>
              </a:ext>
            </a:extLst>
          </p:cNvPr>
          <p:cNvSpPr txBox="1"/>
          <p:nvPr/>
        </p:nvSpPr>
        <p:spPr>
          <a:xfrm>
            <a:off x="5413247" y="4275502"/>
            <a:ext cx="693481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/>
              <a:t>📌 </a:t>
            </a:r>
            <a:r>
              <a:rPr lang="en-US" dirty="0" err="1"/>
              <a:t>Sperimentazione</a:t>
            </a:r>
            <a:r>
              <a:rPr lang="en-US" dirty="0"/>
              <a:t> di </a:t>
            </a:r>
            <a:r>
              <a:rPr lang="en-US" dirty="0" err="1"/>
              <a:t>modelli</a:t>
            </a:r>
            <a:r>
              <a:rPr lang="en-US" dirty="0"/>
              <a:t> Transformer per text-to-SQL</a:t>
            </a:r>
          </a:p>
          <a:p>
            <a:pPr marL="357188" indent="-357188">
              <a:buNone/>
            </a:pPr>
            <a:endParaRPr lang="it-IT" sz="1200" dirty="0"/>
          </a:p>
          <a:p>
            <a:pPr marL="357188" indent="-357188"/>
            <a:r>
              <a:rPr lang="it-IT" sz="1800" dirty="0"/>
              <a:t>📌 </a:t>
            </a:r>
            <a:r>
              <a:rPr lang="en-US" sz="1800" dirty="0" err="1"/>
              <a:t>A</a:t>
            </a:r>
            <a:r>
              <a:rPr lang="en-US" dirty="0" err="1"/>
              <a:t>pplicazione</a:t>
            </a:r>
            <a:r>
              <a:rPr lang="en-US" dirty="0"/>
              <a:t> web con Next.js come </a:t>
            </a:r>
            <a:r>
              <a:rPr lang="en-US" dirty="0" err="1"/>
              <a:t>supporto</a:t>
            </a:r>
            <a:r>
              <a:rPr lang="en-US" dirty="0"/>
              <a:t> </a:t>
            </a:r>
            <a:r>
              <a:rPr lang="en-US" dirty="0" err="1"/>
              <a:t>ricerca</a:t>
            </a:r>
            <a:r>
              <a:rPr lang="en-US" dirty="0"/>
              <a:t> </a:t>
            </a:r>
            <a:r>
              <a:rPr lang="en-US" dirty="0" err="1"/>
              <a:t>microbiologica</a:t>
            </a:r>
            <a:endParaRPr lang="en-US" dirty="0"/>
          </a:p>
          <a:p>
            <a:pPr marL="357188" indent="-357188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4276468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AC2DE-E567-2223-E4D6-9AC612143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DCDD98-1DE3-F890-76F7-82DDBA099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42" y="42520"/>
            <a:ext cx="12117658" cy="1418410"/>
          </a:xfrm>
        </p:spPr>
        <p:txBody>
          <a:bodyPr>
            <a:normAutofit/>
          </a:bodyPr>
          <a:lstStyle/>
          <a:p>
            <a:r>
              <a:rPr lang="it-IT" sz="3000" b="1" dirty="0"/>
              <a:t>UI – Web </a:t>
            </a:r>
            <a:r>
              <a:rPr lang="it-IT" sz="3000" b="1" dirty="0" err="1"/>
              <a:t>application</a:t>
            </a:r>
            <a:endParaRPr lang="it-IT" sz="3000" b="1" dirty="0"/>
          </a:p>
        </p:txBody>
      </p:sp>
      <p:pic>
        <p:nvPicPr>
          <p:cNvPr id="6" name="Immagine 5" descr="Immagine che contiene testo, schermata, software, Icona del computer&#10;&#10;Il contenuto generato dall'IA potrebbe non essere corretto.">
            <a:extLst>
              <a:ext uri="{FF2B5EF4-FFF2-40B4-BE49-F238E27FC236}">
                <a16:creationId xmlns:a16="http://schemas.microsoft.com/office/drawing/2014/main" id="{EE93073D-0B7C-BC63-B52F-2696BFAE4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84" y="1044741"/>
            <a:ext cx="10369401" cy="5460137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52226F5-08A0-9E9B-0210-41EF94857888}"/>
              </a:ext>
            </a:extLst>
          </p:cNvPr>
          <p:cNvSpPr txBox="1">
            <a:spLocks/>
          </p:cNvSpPr>
          <p:nvPr/>
        </p:nvSpPr>
        <p:spPr>
          <a:xfrm>
            <a:off x="5426741" y="2316756"/>
            <a:ext cx="2653991" cy="432394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2600" b="1" dirty="0"/>
              <a:t>Selezione modello</a:t>
            </a:r>
          </a:p>
          <a:p>
            <a:pPr lvl="1" algn="ctr"/>
            <a:endParaRPr lang="it-IT" dirty="0"/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285E84A1-69E1-6DAC-AA02-B0FB4E6E9990}"/>
              </a:ext>
            </a:extLst>
          </p:cNvPr>
          <p:cNvSpPr txBox="1">
            <a:spLocks/>
          </p:cNvSpPr>
          <p:nvPr/>
        </p:nvSpPr>
        <p:spPr>
          <a:xfrm>
            <a:off x="6181492" y="3077856"/>
            <a:ext cx="2401229" cy="432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1600" b="1" dirty="0" err="1"/>
              <a:t>Question</a:t>
            </a:r>
            <a:r>
              <a:rPr lang="it-IT" sz="1600" b="1" dirty="0"/>
              <a:t> in NL</a:t>
            </a:r>
          </a:p>
          <a:p>
            <a:pPr lvl="1" algn="ctr"/>
            <a:endParaRPr lang="it-IT" dirty="0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F03D399-BE58-81C2-9CF8-A7CF745713A6}"/>
              </a:ext>
            </a:extLst>
          </p:cNvPr>
          <p:cNvSpPr/>
          <p:nvPr/>
        </p:nvSpPr>
        <p:spPr>
          <a:xfrm>
            <a:off x="4690946" y="2148468"/>
            <a:ext cx="1219200" cy="542694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2082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AED23-78BA-BF31-A4BC-41A6961EC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474AD4-F23E-F14E-6410-5080874EE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474" y="297884"/>
            <a:ext cx="10193755" cy="602339"/>
          </a:xfrm>
        </p:spPr>
        <p:txBody>
          <a:bodyPr>
            <a:noAutofit/>
          </a:bodyPr>
          <a:lstStyle/>
          <a:p>
            <a:r>
              <a:rPr lang="it-IT" dirty="0"/>
              <a:t>Conclusioni e 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C4A57B-4F26-02CB-08BC-BE8231E2C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473" y="1270388"/>
            <a:ext cx="11915555" cy="5587613"/>
          </a:xfrm>
        </p:spPr>
        <p:txBody>
          <a:bodyPr>
            <a:normAutofit/>
          </a:bodyPr>
          <a:lstStyle/>
          <a:p>
            <a:r>
              <a:rPr lang="it-IT" sz="2400" i="1" u="sng" dirty="0"/>
              <a:t>Obiettivi raggiunti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1400" b="1" dirty="0"/>
              <a:t>Sperimentazione: </a:t>
            </a:r>
            <a:r>
              <a:rPr lang="it-I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Fine-Tuning</a:t>
            </a:r>
            <a:r>
              <a:rPr lang="it-IT" sz="1400" dirty="0"/>
              <a:t> modelli </a:t>
            </a:r>
            <a:r>
              <a:rPr lang="it-IT" sz="1400" dirty="0" err="1"/>
              <a:t>LLama</a:t>
            </a:r>
            <a:r>
              <a:rPr lang="it-IT" sz="1400" dirty="0"/>
              <a:t> su </a:t>
            </a:r>
            <a:r>
              <a:rPr lang="it-I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text-to-SQL</a:t>
            </a:r>
            <a:r>
              <a:rPr lang="it-IT" sz="1400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1400" b="1" dirty="0"/>
              <a:t>Implementazione: </a:t>
            </a:r>
            <a:r>
              <a:rPr lang="it-IT" sz="1400" dirty="0"/>
              <a:t>Applicazione web </a:t>
            </a:r>
            <a:r>
              <a:rPr lang="it-I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supporto alla ricerca microbiologica</a:t>
            </a:r>
          </a:p>
          <a:p>
            <a:pPr marL="457200" lvl="1" indent="0">
              <a:buNone/>
            </a:pP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it-IT" sz="2400" i="1" u="sng" dirty="0"/>
              <a:t>Limiti principali - Applicazione attuale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sz="1400" b="1" dirty="0"/>
              <a:t>Limite architetturale - Nodi gestiti da SLURM</a:t>
            </a:r>
            <a:endParaRPr lang="it-IT" sz="1400" dirty="0"/>
          </a:p>
          <a:p>
            <a:pPr lvl="2">
              <a:buFont typeface="Wingdings" panose="05000000000000000000" pitchFamily="2" charset="2"/>
              <a:buChar char="v"/>
            </a:pPr>
            <a:r>
              <a:rPr lang="it-IT" sz="1400" b="1" dirty="0"/>
              <a:t>Indisponibilità temporanea nodi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it-IT" sz="1400" b="1" dirty="0"/>
              <a:t>Caricamento modello in VRAM  - 30s modello 8B e 70s modello da 70B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1200" b="1" dirty="0"/>
              <a:t>&lt;7s in media</a:t>
            </a:r>
            <a:r>
              <a:rPr lang="it-IT" sz="1200" dirty="0"/>
              <a:t> su categorie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it-IT" sz="1400" b="1" dirty="0"/>
              <a:t>Soluzione: </a:t>
            </a:r>
            <a:r>
              <a:rPr lang="it-IT" sz="1400" dirty="0"/>
              <a:t>Server dedicato</a:t>
            </a:r>
          </a:p>
          <a:p>
            <a:pPr marL="914400" lvl="2" indent="0">
              <a:buNone/>
            </a:pPr>
            <a:endParaRPr lang="it-IT" sz="1400" dirty="0"/>
          </a:p>
          <a:p>
            <a:pPr marL="800100" lvl="1" indent="-342900">
              <a:buFont typeface="+mj-lt"/>
              <a:buAutoNum type="arabicPeriod"/>
            </a:pPr>
            <a:r>
              <a:rPr lang="it-IT" sz="1400" b="1" dirty="0"/>
              <a:t>Limite modelli - Mancata conoscenza valori</a:t>
            </a:r>
            <a:r>
              <a:rPr lang="it-IT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sz="1400" b="1" dirty="0"/>
              <a:t>DB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it-IT" sz="1400" b="1" dirty="0"/>
              <a:t>Aggiunta valori nei prompt</a:t>
            </a:r>
            <a:endParaRPr lang="it-IT" sz="1400" dirty="0"/>
          </a:p>
          <a:p>
            <a:pPr lvl="3">
              <a:buFont typeface="Wingdings" panose="05000000000000000000" pitchFamily="2" charset="2"/>
              <a:buChar char="v"/>
            </a:pPr>
            <a:r>
              <a:rPr lang="it-I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Problema: </a:t>
            </a:r>
            <a:r>
              <a:rPr lang="it-IT" sz="1400" dirty="0"/>
              <a:t>Finestra contesto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it-IT" sz="1400" b="1" dirty="0"/>
              <a:t>Implementazione</a:t>
            </a:r>
            <a:r>
              <a:rPr lang="it-IT" sz="1400" dirty="0"/>
              <a:t> algoritmo basato su un </a:t>
            </a:r>
            <a:r>
              <a:rPr lang="it-IT" sz="1400" b="1" dirty="0"/>
              <a:t>Meccanismo di sostituzione</a:t>
            </a:r>
            <a:r>
              <a:rPr lang="it-IT" sz="1400" dirty="0"/>
              <a:t>: </a:t>
            </a:r>
          </a:p>
          <a:p>
            <a:pPr marL="1771650" lvl="3" indent="-400050">
              <a:buFont typeface="+mj-lt"/>
              <a:buAutoNum type="romanLcPeriod"/>
            </a:pPr>
            <a:r>
              <a:rPr lang="it-I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Costruire un dizionario – (K: valori, V: colonna più probabile)</a:t>
            </a:r>
            <a:endParaRPr lang="it-IT" sz="1400" dirty="0"/>
          </a:p>
          <a:p>
            <a:pPr marL="1771650" lvl="3" indent="-400050">
              <a:buFont typeface="+mj-lt"/>
              <a:buAutoNum type="romanLcPeriod"/>
            </a:pPr>
            <a:r>
              <a:rPr lang="it-I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 di sostituzione – (mapping colonna errata con quella più probabile)</a:t>
            </a:r>
            <a:endParaRPr lang="it-IT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it-IT" sz="1400" b="1" dirty="0"/>
              <a:t>Aggiunta nuovi template - </a:t>
            </a:r>
            <a:r>
              <a:rPr lang="it-IT" sz="1400" b="1" dirty="0" err="1"/>
              <a:t>BioInfoDataset</a:t>
            </a:r>
            <a:r>
              <a:rPr lang="it-IT" sz="1400" dirty="0"/>
              <a:t> – Enfatizzare caratteristiche con più esempi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it-IT" sz="1400" b="1" dirty="0"/>
              <a:t>Testing di altri modelli: </a:t>
            </a:r>
            <a:r>
              <a:rPr lang="it-I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 weights </a:t>
            </a:r>
            <a:r>
              <a:rPr lang="it-IT" sz="1400" dirty="0"/>
              <a:t>o </a:t>
            </a:r>
            <a:r>
              <a:rPr lang="it-IT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 </a:t>
            </a:r>
            <a:r>
              <a:rPr lang="it-IT" sz="1400" dirty="0"/>
              <a:t>per rapporto costi-benefici</a:t>
            </a:r>
          </a:p>
          <a:p>
            <a:pPr marL="2114550" lvl="4" indent="-285750">
              <a:buFont typeface="+mj-lt"/>
              <a:buAutoNum type="alphaLcParenR"/>
            </a:pPr>
            <a:endParaRPr lang="it-IT" sz="1000" dirty="0"/>
          </a:p>
          <a:p>
            <a:pPr lvl="1"/>
            <a:endParaRPr lang="it-IT" dirty="0"/>
          </a:p>
        </p:txBody>
      </p:sp>
      <p:pic>
        <p:nvPicPr>
          <p:cNvPr id="4" name="Immagine 3" descr="Immagine che contiene Elementi grafici, simbolo, Carattere, cerchio&#10;&#10;Il contenuto generato dall'IA potrebbe non essere corretto.">
            <a:extLst>
              <a:ext uri="{FF2B5EF4-FFF2-40B4-BE49-F238E27FC236}">
                <a16:creationId xmlns:a16="http://schemas.microsoft.com/office/drawing/2014/main" id="{AE160137-A07D-5E18-CE9C-1E9834041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168" y="562574"/>
            <a:ext cx="2307061" cy="12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55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9D8B26-0809-4682-AED9-487D28F2FA8F}"/>
              </a:ext>
            </a:extLst>
          </p:cNvPr>
          <p:cNvSpPr txBox="1"/>
          <p:nvPr/>
        </p:nvSpPr>
        <p:spPr>
          <a:xfrm>
            <a:off x="1" y="513271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rgbClr val="4C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Grazie</a:t>
            </a:r>
            <a:endParaRPr lang="it-IT" sz="6600" b="1" dirty="0">
              <a:solidFill>
                <a:srgbClr val="4C515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710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0F80C-5246-5ED2-FC56-EE446D30C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4DC8FB8-3AD0-7E4E-0838-D4509C989FC4}"/>
              </a:ext>
            </a:extLst>
          </p:cNvPr>
          <p:cNvSpPr txBox="1"/>
          <p:nvPr/>
        </p:nvSpPr>
        <p:spPr>
          <a:xfrm>
            <a:off x="0" y="4409141"/>
            <a:ext cx="416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4C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RIFERIMENTI</a:t>
            </a:r>
          </a:p>
        </p:txBody>
      </p:sp>
      <p:sp>
        <p:nvSpPr>
          <p:cNvPr id="2" name="Segnaposto contenuto 2">
            <a:extLst>
              <a:ext uri="{FF2B5EF4-FFF2-40B4-BE49-F238E27FC236}">
                <a16:creationId xmlns:a16="http://schemas.microsoft.com/office/drawing/2014/main" id="{9EDF43EE-AC1C-8BAB-D58A-B0BC4DE1AA8A}"/>
              </a:ext>
            </a:extLst>
          </p:cNvPr>
          <p:cNvSpPr txBox="1">
            <a:spLocks/>
          </p:cNvSpPr>
          <p:nvPr/>
        </p:nvSpPr>
        <p:spPr>
          <a:xfrm>
            <a:off x="417285" y="5178583"/>
            <a:ext cx="11915188" cy="1604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A survey on deep learning approaches for text-to-SQL. URL: </a:t>
            </a:r>
            <a:r>
              <a:rPr lang="en-US" sz="1400" dirty="0">
                <a:hlinkClick r:id="rId2"/>
              </a:rPr>
              <a:t>https://link.springer.com/article/10.1007/s00778-022-00776-8</a:t>
            </a:r>
            <a:endParaRPr lang="en-US" sz="1400" dirty="0"/>
          </a:p>
          <a:p>
            <a:r>
              <a:rPr lang="it-IT" sz="1400" dirty="0" err="1"/>
              <a:t>Ashish</a:t>
            </a:r>
            <a:r>
              <a:rPr lang="it-IT" sz="1400" dirty="0"/>
              <a:t> </a:t>
            </a:r>
            <a:r>
              <a:rPr lang="it-IT" sz="1400" dirty="0" err="1"/>
              <a:t>Vaswani</a:t>
            </a:r>
            <a:r>
              <a:rPr lang="it-IT" sz="1400" dirty="0"/>
              <a:t>, Noam </a:t>
            </a:r>
            <a:r>
              <a:rPr lang="it-IT" sz="1400" dirty="0" err="1"/>
              <a:t>Shazeer</a:t>
            </a:r>
            <a:r>
              <a:rPr lang="it-IT" sz="1400" dirty="0"/>
              <a:t>, Niki </a:t>
            </a:r>
            <a:r>
              <a:rPr lang="it-IT" sz="1400" dirty="0" err="1"/>
              <a:t>Parmar</a:t>
            </a:r>
            <a:r>
              <a:rPr lang="it-IT" sz="1400" dirty="0"/>
              <a:t>, Jakob </a:t>
            </a:r>
            <a:r>
              <a:rPr lang="it-IT" sz="1400" dirty="0" err="1"/>
              <a:t>Uszkoreit</a:t>
            </a:r>
            <a:r>
              <a:rPr lang="it-IT" sz="1400" dirty="0"/>
              <a:t>, </a:t>
            </a:r>
            <a:r>
              <a:rPr lang="it-IT" sz="1400" dirty="0" err="1"/>
              <a:t>Llion</a:t>
            </a:r>
            <a:r>
              <a:rPr lang="it-IT" sz="1400" dirty="0"/>
              <a:t> Jones, Aidan N. Gomez, </a:t>
            </a:r>
            <a:r>
              <a:rPr lang="it-IT" sz="1400" dirty="0" err="1"/>
              <a:t>Łukasz</a:t>
            </a:r>
            <a:r>
              <a:rPr lang="it-IT" sz="1400" dirty="0"/>
              <a:t> Kaiser, Illia </a:t>
            </a:r>
            <a:r>
              <a:rPr lang="it-IT" sz="1400" dirty="0" err="1"/>
              <a:t>Polosukhin</a:t>
            </a:r>
            <a:r>
              <a:rPr lang="it-IT" sz="1400" dirty="0"/>
              <a:t>. “</a:t>
            </a:r>
            <a:r>
              <a:rPr lang="it-IT" sz="1400" dirty="0" err="1"/>
              <a:t>Attention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All</a:t>
            </a:r>
            <a:r>
              <a:rPr lang="it-IT" sz="1400" dirty="0"/>
              <a:t> </a:t>
            </a:r>
            <a:r>
              <a:rPr lang="it-IT" sz="1400" dirty="0" err="1"/>
              <a:t>You</a:t>
            </a:r>
            <a:r>
              <a:rPr lang="it-IT" sz="1400" dirty="0"/>
              <a:t> </a:t>
            </a:r>
            <a:r>
              <a:rPr lang="it-IT" sz="1400" dirty="0" err="1"/>
              <a:t>Need</a:t>
            </a:r>
            <a:r>
              <a:rPr lang="it-IT" sz="1400" dirty="0"/>
              <a:t>.” *</a:t>
            </a:r>
            <a:r>
              <a:rPr lang="it-IT" sz="1400" dirty="0" err="1"/>
              <a:t>Advances</a:t>
            </a:r>
            <a:r>
              <a:rPr lang="it-IT" sz="1400" dirty="0"/>
              <a:t> in </a:t>
            </a:r>
            <a:r>
              <a:rPr lang="it-IT" sz="1400" dirty="0" err="1"/>
              <a:t>Neural</a:t>
            </a:r>
            <a:r>
              <a:rPr lang="it-IT" sz="1400" dirty="0"/>
              <a:t> Information Processing Systems*, 2017. URL: </a:t>
            </a:r>
            <a:r>
              <a:rPr lang="it-IT" sz="1400" dirty="0">
                <a:hlinkClick r:id="rId3"/>
              </a:rPr>
              <a:t>https://arxiv.org/abs/1706.03762</a:t>
            </a:r>
            <a:endParaRPr lang="it-IT" sz="1400" dirty="0"/>
          </a:p>
          <a:p>
            <a:r>
              <a:rPr lang="it-IT" sz="1400" dirty="0"/>
              <a:t>IMG </a:t>
            </a:r>
            <a:r>
              <a:rPr lang="it-IT" sz="1400" dirty="0" err="1"/>
              <a:t>Hugging</a:t>
            </a:r>
            <a:r>
              <a:rPr lang="it-IT" sz="1400" dirty="0"/>
              <a:t> Face: </a:t>
            </a:r>
            <a:r>
              <a:rPr lang="it-IT" sz="1400" dirty="0">
                <a:hlinkClick r:id="rId4"/>
              </a:rPr>
              <a:t>https://huggingface.co/brand</a:t>
            </a:r>
            <a:endParaRPr lang="it-IT" sz="1400" dirty="0"/>
          </a:p>
          <a:p>
            <a:r>
              <a:rPr lang="it-IT" sz="1400" dirty="0"/>
              <a:t>IMG Data </a:t>
            </a:r>
            <a:r>
              <a:rPr lang="it-IT" sz="1400" dirty="0" err="1"/>
              <a:t>cleaning</a:t>
            </a:r>
            <a:r>
              <a:rPr lang="it-IT" sz="1400" dirty="0"/>
              <a:t>: </a:t>
            </a:r>
            <a:r>
              <a:rPr lang="it-IT" sz="1400" dirty="0">
                <a:hlinkClick r:id="rId5"/>
              </a:rPr>
              <a:t>https://datacleaningservices.com/data-cleaning-for-government-agencies/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4045833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1625D-A402-69EB-9E26-43ED19A3D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C3377F3-96C3-EA77-1EBF-A1BA6289AF9E}"/>
              </a:ext>
            </a:extLst>
          </p:cNvPr>
          <p:cNvSpPr txBox="1"/>
          <p:nvPr/>
        </p:nvSpPr>
        <p:spPr>
          <a:xfrm>
            <a:off x="1" y="5132711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 dirty="0">
                <a:solidFill>
                  <a:srgbClr val="4C515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Materiale di Supporto</a:t>
            </a:r>
            <a:endParaRPr lang="it-IT" sz="6600" b="1" dirty="0">
              <a:solidFill>
                <a:srgbClr val="4C515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214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B6747-17B2-E83E-DEEC-B82AC5CA5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E1480C-6D8E-576D-76D4-A9E636740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Vista – </a:t>
            </a:r>
            <a:r>
              <a:rPr lang="it-IT" dirty="0" err="1"/>
              <a:t>Detailedstrain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759F92-96E4-4470-E6F7-BBA405B99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85" y="1987235"/>
            <a:ext cx="4410747" cy="4558708"/>
          </a:xfrm>
        </p:spPr>
        <p:txBody>
          <a:bodyPr>
            <a:normAutofit/>
          </a:bodyPr>
          <a:lstStyle/>
          <a:p>
            <a:r>
              <a:rPr lang="it-IT" sz="1600" dirty="0"/>
              <a:t>In fase di sperimentazione, è stata utilizzata una 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vista</a:t>
            </a:r>
            <a:r>
              <a:rPr lang="it-IT" sz="1600" dirty="0"/>
              <a:t>, del 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database</a:t>
            </a:r>
            <a:r>
              <a:rPr lang="it-IT" sz="1600" dirty="0"/>
              <a:t> appena descritto, chiamata 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“Detailedstrain”</a:t>
            </a:r>
            <a:r>
              <a:rPr lang="it-IT" sz="1600" dirty="0"/>
              <a:t>. </a:t>
            </a:r>
          </a:p>
          <a:p>
            <a:r>
              <a:rPr lang="it-IT" sz="1600" dirty="0"/>
              <a:t>Contenente </a:t>
            </a:r>
            <a:r>
              <a:rPr lang="it-IT" sz="1600" b="1" dirty="0"/>
              <a:t>73 colonne</a:t>
            </a:r>
            <a:r>
              <a:rPr lang="it-IT" sz="1600" dirty="0"/>
              <a:t> che rappresentano le </a:t>
            </a:r>
            <a:r>
              <a:rPr lang="it-IT" sz="1600" b="1" dirty="0"/>
              <a:t>informazioni più rilevanti</a:t>
            </a:r>
            <a:r>
              <a:rPr lang="it-IT" sz="1600" dirty="0"/>
              <a:t> per un generico strain.</a:t>
            </a:r>
          </a:p>
          <a:p>
            <a:r>
              <a:rPr lang="it-IT" sz="16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Vantaggi: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1400" i="1" dirty="0"/>
              <a:t>Prompt semplice e compatto, senza riferimenti a tabelle differenti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1400" i="1" dirty="0"/>
              <a:t>Minor sovraccarico con informazioni di contesto (nomi tabelle, chiavi primarie, riferimenti esterni, ecc..) per i modelli di linguaggio</a:t>
            </a:r>
          </a:p>
        </p:txBody>
      </p:sp>
      <p:pic>
        <p:nvPicPr>
          <p:cNvPr id="5" name="Immagine 4" descr="Immagine che contiene testo, menu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D5BE7B83-0E44-4758-0E4C-D45021540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294" y="1916582"/>
            <a:ext cx="6061343" cy="4709828"/>
          </a:xfrm>
          <a:prstGeom prst="rect">
            <a:avLst/>
          </a:prstGeom>
        </p:spPr>
      </p:pic>
      <p:sp>
        <p:nvSpPr>
          <p:cNvPr id="7" name="Parentesi graffa chiusa 6">
            <a:extLst>
              <a:ext uri="{FF2B5EF4-FFF2-40B4-BE49-F238E27FC236}">
                <a16:creationId xmlns:a16="http://schemas.microsoft.com/office/drawing/2014/main" id="{02603002-1717-C6FE-7918-E0095759DC81}"/>
              </a:ext>
            </a:extLst>
          </p:cNvPr>
          <p:cNvSpPr/>
          <p:nvPr/>
        </p:nvSpPr>
        <p:spPr>
          <a:xfrm>
            <a:off x="4762195" y="2077517"/>
            <a:ext cx="636423" cy="264078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F541132B-BF25-E268-8487-BCC2F76C5ACF}"/>
              </a:ext>
            </a:extLst>
          </p:cNvPr>
          <p:cNvSpPr/>
          <p:nvPr/>
        </p:nvSpPr>
        <p:spPr>
          <a:xfrm>
            <a:off x="5864106" y="1973726"/>
            <a:ext cx="726890" cy="191574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325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88579-55C8-E2CF-268D-0EBA2A561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25F2BC-1E5A-E052-0F02-CD04C69A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1° - Dataset sperimentale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873D9A-9D8A-C27D-EDA7-37720DA90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094" y="1894637"/>
            <a:ext cx="12627472" cy="465130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b="1" i="1" u="sng" dirty="0"/>
              <a:t>SQL-Create-</a:t>
            </a:r>
            <a:r>
              <a:rPr lang="it-IT" sz="2400" b="1" i="1" u="sng" dirty="0" err="1"/>
              <a:t>Context</a:t>
            </a:r>
            <a:r>
              <a:rPr lang="it-IT" sz="2400" b="1" i="1" u="sng" dirty="0"/>
              <a:t>-</a:t>
            </a:r>
            <a:r>
              <a:rPr lang="it-IT" sz="2400" b="1" i="1" u="sng" dirty="0" err="1"/>
              <a:t>Instruction</a:t>
            </a:r>
            <a:r>
              <a:rPr lang="it-IT" sz="2400" b="1" i="1" u="sng" dirty="0"/>
              <a:t> </a:t>
            </a:r>
            <a:r>
              <a:rPr lang="it-IT" sz="2400" b="1" u="sng" dirty="0"/>
              <a:t>(open su </a:t>
            </a:r>
            <a:r>
              <a:rPr lang="it-IT" sz="2400" b="1" u="sng" dirty="0" err="1"/>
              <a:t>Hugging</a:t>
            </a:r>
            <a:r>
              <a:rPr lang="it-IT" sz="2400" b="1" u="sng" dirty="0"/>
              <a:t>-Face)</a:t>
            </a:r>
            <a:endParaRPr lang="it-IT" sz="2400" b="1" i="1" u="sng" dirty="0"/>
          </a:p>
          <a:p>
            <a:pPr lvl="1"/>
            <a:r>
              <a:rPr lang="it-IT" sz="1600" b="1" dirty="0"/>
              <a:t>Basato</a:t>
            </a:r>
            <a:r>
              <a:rPr lang="it-IT" sz="1600" dirty="0"/>
              <a:t> su </a:t>
            </a:r>
            <a:r>
              <a:rPr lang="it-IT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WikiSQL</a:t>
            </a:r>
            <a:r>
              <a:rPr lang="it-IT" sz="1600" dirty="0"/>
              <a:t> e </a:t>
            </a:r>
            <a:r>
              <a:rPr lang="it-IT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Spider</a:t>
            </a:r>
          </a:p>
          <a:p>
            <a:pPr marL="457200" lvl="1" indent="0">
              <a:buNone/>
            </a:pPr>
            <a:endParaRPr lang="it-IT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it-IT" sz="16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WikiSQL</a:t>
            </a:r>
            <a:r>
              <a:rPr lang="it-IT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it-IT" sz="1600" b="1" dirty="0"/>
              <a:t>80k coppie di QNL e Query SQL </a:t>
            </a:r>
            <a:r>
              <a:rPr lang="it-IT" sz="1600" dirty="0"/>
              <a:t>raccolte tramite </a:t>
            </a:r>
            <a:r>
              <a:rPr lang="it-IT" sz="1600" dirty="0" err="1"/>
              <a:t>crowd</a:t>
            </a:r>
            <a:r>
              <a:rPr lang="it-IT" sz="1600" dirty="0"/>
              <a:t>-sourcing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it-IT" sz="1600" b="1" dirty="0"/>
              <a:t>Complessità query bassa: </a:t>
            </a: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</a:t>
            </a:r>
            <a:r>
              <a:rPr lang="it-IT" sz="1600" dirty="0"/>
              <a:t> riferimento </a:t>
            </a: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singola tabella</a:t>
            </a:r>
            <a:r>
              <a:rPr lang="it-IT" sz="1600" dirty="0"/>
              <a:t> e </a:t>
            </a: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clausole complesse</a:t>
            </a:r>
            <a:endParaRPr lang="it-IT" sz="1600" dirty="0"/>
          </a:p>
          <a:p>
            <a:pPr lvl="1"/>
            <a:r>
              <a:rPr lang="it-IT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Spider: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it-IT" sz="1600" b="1" dirty="0"/>
              <a:t>Annotato a mano </a:t>
            </a:r>
            <a:r>
              <a:rPr lang="it-IT" sz="1600" dirty="0"/>
              <a:t>da 11 studenti di Computer Science madrelingua Inglese – Università di Yale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it-IT" sz="1600" dirty="0"/>
              <a:t>Contiene circa </a:t>
            </a:r>
            <a:r>
              <a:rPr lang="it-IT" sz="1600" b="1" dirty="0"/>
              <a:t>10k domande in NL, 5k query SQL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it-IT" sz="1600" dirty="0"/>
              <a:t>Query su </a:t>
            </a:r>
            <a:r>
              <a:rPr lang="it-IT" sz="1600" b="1" dirty="0"/>
              <a:t>4 livelli di difficoltà: </a:t>
            </a:r>
            <a:r>
              <a:rPr lang="it-IT" sz="1600" dirty="0"/>
              <a:t>facile, medio, difficile, estremamente difficile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it-IT" sz="1600" b="1" dirty="0"/>
              <a:t>Tutti i costrutti del linguaggio SQL </a:t>
            </a:r>
            <a:r>
              <a:rPr lang="it-IT" sz="1600" dirty="0"/>
              <a:t>compreso la nidificazione</a:t>
            </a:r>
          </a:p>
        </p:txBody>
      </p:sp>
    </p:spTree>
    <p:extLst>
      <p:ext uri="{BB962C8B-B14F-4D97-AF65-F5344CB8AC3E}">
        <p14:creationId xmlns:p14="http://schemas.microsoft.com/office/powerpoint/2010/main" val="2180637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B28D1-C556-0AFB-0957-2DF5B9D6D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83A695-EB43-AEE1-CD9F-EBD23BAEB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22" y="439651"/>
            <a:ext cx="10109007" cy="1325563"/>
          </a:xfrm>
        </p:spPr>
        <p:txBody>
          <a:bodyPr/>
          <a:lstStyle/>
          <a:p>
            <a:r>
              <a:rPr lang="it-IT" dirty="0"/>
              <a:t>1° - Dataset sperimentale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E44960-02F0-1B61-262F-6022A135D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518" y="1867546"/>
            <a:ext cx="12370838" cy="46783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it-IT" sz="2400" b="1" i="1" u="sng" dirty="0"/>
              <a:t>SQL-Create-</a:t>
            </a:r>
            <a:r>
              <a:rPr lang="it-IT" sz="2400" b="1" i="1" u="sng" dirty="0" err="1"/>
              <a:t>Context</a:t>
            </a:r>
            <a:r>
              <a:rPr lang="it-IT" sz="2400" b="1" i="1" u="sng" dirty="0"/>
              <a:t>-</a:t>
            </a:r>
            <a:r>
              <a:rPr lang="it-IT" sz="2400" b="1" i="1" u="sng" dirty="0" err="1"/>
              <a:t>Instruction</a:t>
            </a:r>
            <a:r>
              <a:rPr lang="it-IT" sz="2400" b="1" i="1" u="sng" dirty="0"/>
              <a:t> </a:t>
            </a:r>
            <a:endParaRPr lang="it-IT" sz="2400" dirty="0"/>
          </a:p>
          <a:p>
            <a:pPr lvl="1"/>
            <a:r>
              <a:rPr lang="it-IT" sz="2000" b="1" dirty="0"/>
              <a:t>Obiettivo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it-IT" sz="1600" b="1" dirty="0"/>
              <a:t>Specializzare</a:t>
            </a:r>
            <a:r>
              <a:rPr lang="it-IT" sz="1600" dirty="0"/>
              <a:t> un LLM sul task text-to-SQL – </a:t>
            </a:r>
            <a:r>
              <a:rPr lang="it-IT" sz="1600" b="1" dirty="0"/>
              <a:t>prevenire</a:t>
            </a:r>
            <a:r>
              <a:rPr lang="it-IT" sz="1600" dirty="0"/>
              <a:t> generazione errata nomi </a:t>
            </a: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colonne e tabelle</a:t>
            </a:r>
            <a:r>
              <a:rPr lang="it-IT" sz="1600" dirty="0"/>
              <a:t> </a:t>
            </a:r>
          </a:p>
          <a:p>
            <a:pPr marL="914400" lvl="2" indent="0">
              <a:buNone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(Problema classico)</a:t>
            </a:r>
          </a:p>
          <a:p>
            <a:pPr marL="914400" lvl="2" indent="0">
              <a:buNone/>
            </a:pPr>
            <a:endParaRPr lang="it-IT" sz="1600" b="1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1600" dirty="0"/>
              <a:t>Costruito dopo </a:t>
            </a:r>
            <a:r>
              <a:rPr lang="it-IT" sz="1600" b="1" dirty="0"/>
              <a:t>data-</a:t>
            </a:r>
            <a:r>
              <a:rPr lang="it-IT" sz="1600" b="1" dirty="0" err="1"/>
              <a:t>cleaning</a:t>
            </a:r>
            <a:r>
              <a:rPr lang="it-IT" sz="1600" dirty="0"/>
              <a:t> e </a:t>
            </a:r>
            <a:r>
              <a:rPr lang="it-IT" sz="1600" b="1" dirty="0"/>
              <a:t>data-</a:t>
            </a:r>
            <a:r>
              <a:rPr lang="it-IT" sz="1600" b="1" dirty="0" err="1"/>
              <a:t>augmentation</a:t>
            </a:r>
            <a:r>
              <a:rPr lang="it-IT" sz="1600" dirty="0"/>
              <a:t> sui dataset </a:t>
            </a:r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WikiSQL</a:t>
            </a:r>
            <a:r>
              <a:rPr lang="it-IT" sz="1600" dirty="0"/>
              <a:t> e </a:t>
            </a: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Spider</a:t>
            </a:r>
            <a:endParaRPr lang="it-IT" sz="1600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1600" b="1" dirty="0"/>
              <a:t>Contiene 78.577 esempi </a:t>
            </a:r>
          </a:p>
          <a:p>
            <a:pPr marL="457200" lvl="1" indent="0">
              <a:buNone/>
            </a:pP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it-IT" sz="2000" b="1" dirty="0"/>
              <a:t>Utilizzo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it-IT" sz="1600" b="1" i="1" dirty="0"/>
              <a:t>Fine-tuning</a:t>
            </a:r>
            <a:r>
              <a:rPr lang="it-IT" sz="1600" b="1" dirty="0"/>
              <a:t> </a:t>
            </a:r>
            <a:r>
              <a:rPr lang="it-IT" sz="1600" dirty="0"/>
              <a:t>per</a:t>
            </a:r>
            <a:r>
              <a:rPr lang="it-IT" sz="1600" b="1" dirty="0"/>
              <a:t> </a:t>
            </a:r>
            <a:r>
              <a:rPr lang="it-IT" sz="1600" dirty="0"/>
              <a:t>apprendere una </a:t>
            </a:r>
            <a:r>
              <a:rPr lang="it-IT" sz="1600" b="1" i="1" dirty="0"/>
              <a:t>rappresentazione migliore e più completa linguaggio SQL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48129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C94DF-0695-5D99-F378-59D213507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A544E0-DAB6-A09C-3250-51F17146C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SQL-Create-</a:t>
            </a:r>
            <a:r>
              <a:rPr lang="it-IT" dirty="0" err="1"/>
              <a:t>Context</a:t>
            </a:r>
            <a:r>
              <a:rPr lang="it-IT" dirty="0"/>
              <a:t>-</a:t>
            </a:r>
            <a:r>
              <a:rPr lang="it-IT" dirty="0" err="1"/>
              <a:t>Instruction</a:t>
            </a:r>
            <a:r>
              <a:rPr lang="it-IT" dirty="0"/>
              <a:t>: </a:t>
            </a:r>
            <a:r>
              <a:rPr lang="it-IT" b="1" i="1" dirty="0"/>
              <a:t>Struttura esempi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0817BD26-2F05-A88B-3CEC-ACE943EF6B37}"/>
              </a:ext>
            </a:extLst>
          </p:cNvPr>
          <p:cNvSpPr/>
          <p:nvPr/>
        </p:nvSpPr>
        <p:spPr>
          <a:xfrm>
            <a:off x="1253457" y="2151812"/>
            <a:ext cx="9291228" cy="56204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84F282E3-3F3E-439E-86A8-220BE383FB1D}"/>
              </a:ext>
            </a:extLst>
          </p:cNvPr>
          <p:cNvSpPr txBox="1">
            <a:spLocks/>
          </p:cNvSpPr>
          <p:nvPr/>
        </p:nvSpPr>
        <p:spPr>
          <a:xfrm>
            <a:off x="3927054" y="1831552"/>
            <a:ext cx="3704893" cy="351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600" b="1" dirty="0"/>
              <a:t>PROMPT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3475512-A82F-DB59-4FDF-A273ED36CDB6}"/>
              </a:ext>
            </a:extLst>
          </p:cNvPr>
          <p:cNvSpPr txBox="1">
            <a:spLocks/>
          </p:cNvSpPr>
          <p:nvPr/>
        </p:nvSpPr>
        <p:spPr>
          <a:xfrm>
            <a:off x="1389888" y="2293256"/>
            <a:ext cx="9002341" cy="351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/>
              <a:t>[INST] 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Instruction/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</a:t>
            </a:r>
            <a:r>
              <a:rPr lang="fr-FR" sz="2000" dirty="0"/>
              <a:t> </a:t>
            </a:r>
            <a:r>
              <a:rPr lang="fr-FR" sz="2000" b="1" dirty="0"/>
              <a:t>[/INST] 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Question-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QuerySQL</a:t>
            </a:r>
            <a:endParaRPr lang="it-IT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A683340-CE55-38C6-79FB-4FE38BABA26E}"/>
              </a:ext>
            </a:extLst>
          </p:cNvPr>
          <p:cNvSpPr txBox="1">
            <a:spLocks/>
          </p:cNvSpPr>
          <p:nvPr/>
        </p:nvSpPr>
        <p:spPr>
          <a:xfrm>
            <a:off x="1132581" y="3429000"/>
            <a:ext cx="9412104" cy="10405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it-IT" sz="2000" dirty="0"/>
              <a:t>Seguono lo stile prompt dei modelli </a:t>
            </a:r>
            <a:r>
              <a:rPr lang="it-IT" sz="2000" dirty="0" err="1"/>
              <a:t>Llama</a:t>
            </a:r>
            <a:endParaRPr lang="it-IT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it-IT" sz="2000" dirty="0"/>
              <a:t>3 componenti principali</a:t>
            </a:r>
          </a:p>
          <a:p>
            <a:pPr marL="0" indent="0">
              <a:buNone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392005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3738C-EE44-60F7-02ED-7FEB8E6BC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F54CA2-4C70-84E1-4FDF-0DAA7D24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SQL-Create-</a:t>
            </a:r>
            <a:r>
              <a:rPr lang="it-IT" dirty="0" err="1"/>
              <a:t>Context</a:t>
            </a:r>
            <a:r>
              <a:rPr lang="it-IT" dirty="0"/>
              <a:t>-</a:t>
            </a:r>
            <a:r>
              <a:rPr lang="it-IT" dirty="0" err="1"/>
              <a:t>Instruction</a:t>
            </a: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8D38044-E952-789F-70F8-8600EF2DE9B1}"/>
              </a:ext>
            </a:extLst>
          </p:cNvPr>
          <p:cNvSpPr/>
          <p:nvPr/>
        </p:nvSpPr>
        <p:spPr>
          <a:xfrm>
            <a:off x="2560320" y="2203098"/>
            <a:ext cx="1038758" cy="56204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177FFEE8-5DD5-46FC-52DE-0CA0BFC1B3A5}"/>
              </a:ext>
            </a:extLst>
          </p:cNvPr>
          <p:cNvSpPr txBox="1">
            <a:spLocks/>
          </p:cNvSpPr>
          <p:nvPr/>
        </p:nvSpPr>
        <p:spPr>
          <a:xfrm>
            <a:off x="3927054" y="1831552"/>
            <a:ext cx="3704893" cy="351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600" b="1" dirty="0"/>
              <a:t>PROMPT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EBC98C9-C955-3F9A-24E0-4406D2047EC2}"/>
              </a:ext>
            </a:extLst>
          </p:cNvPr>
          <p:cNvSpPr txBox="1">
            <a:spLocks/>
          </p:cNvSpPr>
          <p:nvPr/>
        </p:nvSpPr>
        <p:spPr>
          <a:xfrm>
            <a:off x="1389888" y="2293256"/>
            <a:ext cx="9002341" cy="351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/>
              <a:t>[INST] 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Instruction/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</a:t>
            </a:r>
            <a:r>
              <a:rPr lang="fr-FR" sz="2000" dirty="0"/>
              <a:t> </a:t>
            </a:r>
            <a:r>
              <a:rPr lang="fr-FR" sz="2000" b="1" dirty="0"/>
              <a:t>[/INST] 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Question-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QuerySQL</a:t>
            </a:r>
            <a:endParaRPr lang="it-IT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A81476CF-3729-051F-08C3-AE5D52D4B35D}"/>
              </a:ext>
            </a:extLst>
          </p:cNvPr>
          <p:cNvSpPr/>
          <p:nvPr/>
        </p:nvSpPr>
        <p:spPr>
          <a:xfrm rot="3040704">
            <a:off x="3448790" y="2928292"/>
            <a:ext cx="493999" cy="3747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23DA5A51-59DE-45BE-C141-AA0DDEB57A2F}"/>
              </a:ext>
            </a:extLst>
          </p:cNvPr>
          <p:cNvSpPr txBox="1">
            <a:spLocks/>
          </p:cNvSpPr>
          <p:nvPr/>
        </p:nvSpPr>
        <p:spPr>
          <a:xfrm>
            <a:off x="3065068" y="3300080"/>
            <a:ext cx="3269894" cy="351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000" b="1" i="1" dirty="0"/>
              <a:t>Delimitatori</a:t>
            </a:r>
            <a:endParaRPr lang="it-IT" sz="2000" b="1" dirty="0"/>
          </a:p>
          <a:p>
            <a:pPr marL="0" indent="0" algn="ctr">
              <a:buNone/>
            </a:pPr>
            <a:endParaRPr lang="it-IT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EA539748-6155-7300-3808-1FF1EA6FD1A4}"/>
              </a:ext>
            </a:extLst>
          </p:cNvPr>
          <p:cNvSpPr/>
          <p:nvPr/>
        </p:nvSpPr>
        <p:spPr>
          <a:xfrm rot="7358400">
            <a:off x="5448760" y="2885928"/>
            <a:ext cx="493999" cy="3747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AB74CE47-2D2A-1A97-D1B1-C12D70B9E7A2}"/>
              </a:ext>
            </a:extLst>
          </p:cNvPr>
          <p:cNvSpPr/>
          <p:nvPr/>
        </p:nvSpPr>
        <p:spPr>
          <a:xfrm>
            <a:off x="5786323" y="2203098"/>
            <a:ext cx="1097279" cy="56204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887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D2807E-DAD5-47B2-811C-5302110D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Text-to-SQL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A893EC9-D074-442E-9CD0-B4BF6FAFF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85" y="1765214"/>
            <a:ext cx="11235760" cy="4780729"/>
          </a:xfrm>
        </p:spPr>
        <p:txBody>
          <a:bodyPr/>
          <a:lstStyle/>
          <a:p>
            <a:pPr indent="-139700"/>
            <a:r>
              <a:rPr lang="it-IT" sz="2000" dirty="0"/>
              <a:t>Formulazione del problema:</a:t>
            </a:r>
          </a:p>
        </p:txBody>
      </p:sp>
      <p:pic>
        <p:nvPicPr>
          <p:cNvPr id="5" name="Immagine 4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B9CCEBB9-67FF-D499-C2D1-12A225CFA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75" y="2119992"/>
            <a:ext cx="9850753" cy="338993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6966A5-BCA5-E8FE-D616-2CE7DCB3A7D4}"/>
              </a:ext>
            </a:extLst>
          </p:cNvPr>
          <p:cNvSpPr txBox="1"/>
          <p:nvPr/>
        </p:nvSpPr>
        <p:spPr>
          <a:xfrm>
            <a:off x="538955" y="5957560"/>
            <a:ext cx="10924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NLQ (o Question): </a:t>
            </a:r>
            <a:r>
              <a:rPr lang="it-IT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Domanda – Frase imperativa dichiarativa</a:t>
            </a:r>
          </a:p>
        </p:txBody>
      </p:sp>
    </p:spTree>
    <p:extLst>
      <p:ext uri="{BB962C8B-B14F-4D97-AF65-F5344CB8AC3E}">
        <p14:creationId xmlns:p14="http://schemas.microsoft.com/office/powerpoint/2010/main" val="1089174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C1457-D122-C111-7B28-28FADA595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3562BF-C401-BFB1-9FDD-6D189A0EE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SQL-Create-</a:t>
            </a:r>
            <a:r>
              <a:rPr lang="it-IT" dirty="0" err="1"/>
              <a:t>Context</a:t>
            </a:r>
            <a:r>
              <a:rPr lang="it-IT" dirty="0"/>
              <a:t>-</a:t>
            </a:r>
            <a:r>
              <a:rPr lang="it-IT" dirty="0" err="1"/>
              <a:t>Instruction</a:t>
            </a:r>
            <a:endParaRPr lang="it-IT" dirty="0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1B25F372-ED73-2A2D-1ACE-3BD1CEAF173C}"/>
              </a:ext>
            </a:extLst>
          </p:cNvPr>
          <p:cNvSpPr/>
          <p:nvPr/>
        </p:nvSpPr>
        <p:spPr>
          <a:xfrm>
            <a:off x="3569817" y="2151812"/>
            <a:ext cx="2209191" cy="56204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A45EF27B-40EE-8296-5A54-4454493FB2EF}"/>
              </a:ext>
            </a:extLst>
          </p:cNvPr>
          <p:cNvSpPr txBox="1">
            <a:spLocks/>
          </p:cNvSpPr>
          <p:nvPr/>
        </p:nvSpPr>
        <p:spPr>
          <a:xfrm>
            <a:off x="3927054" y="1831552"/>
            <a:ext cx="3704893" cy="351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600" b="1" dirty="0"/>
              <a:t>PROMPT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76E3B18-B632-A66F-C3FB-3563E003FDCE}"/>
              </a:ext>
            </a:extLst>
          </p:cNvPr>
          <p:cNvSpPr txBox="1">
            <a:spLocks/>
          </p:cNvSpPr>
          <p:nvPr/>
        </p:nvSpPr>
        <p:spPr>
          <a:xfrm>
            <a:off x="1389888" y="2293256"/>
            <a:ext cx="9002341" cy="351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/>
              <a:t>[INST] 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Instruction/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</a:t>
            </a:r>
            <a:r>
              <a:rPr lang="fr-FR" sz="2000" dirty="0"/>
              <a:t> </a:t>
            </a:r>
            <a:r>
              <a:rPr lang="fr-FR" sz="2000" b="1" dirty="0"/>
              <a:t>[/INST] 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Question-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QuerySQL</a:t>
            </a:r>
            <a:endParaRPr lang="it-IT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A86EAA72-6A03-E5B6-FE49-551E0F204988}"/>
              </a:ext>
            </a:extLst>
          </p:cNvPr>
          <p:cNvSpPr/>
          <p:nvPr/>
        </p:nvSpPr>
        <p:spPr>
          <a:xfrm rot="5400000">
            <a:off x="4427412" y="2884058"/>
            <a:ext cx="493999" cy="3747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0D3746D2-087B-D3B7-FC75-94893022DA0D}"/>
              </a:ext>
            </a:extLst>
          </p:cNvPr>
          <p:cNvSpPr/>
          <p:nvPr/>
        </p:nvSpPr>
        <p:spPr>
          <a:xfrm>
            <a:off x="6884588" y="2151812"/>
            <a:ext cx="2281358" cy="56204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ccia a destra 13">
            <a:extLst>
              <a:ext uri="{FF2B5EF4-FFF2-40B4-BE49-F238E27FC236}">
                <a16:creationId xmlns:a16="http://schemas.microsoft.com/office/drawing/2014/main" id="{6C7F76C0-52D6-59DC-43E3-4A9FF6963351}"/>
              </a:ext>
            </a:extLst>
          </p:cNvPr>
          <p:cNvSpPr/>
          <p:nvPr/>
        </p:nvSpPr>
        <p:spPr>
          <a:xfrm rot="5400000">
            <a:off x="7778268" y="2884059"/>
            <a:ext cx="493999" cy="3747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5A9CDAE3-784C-7D64-9A10-7A47396FCE56}"/>
              </a:ext>
            </a:extLst>
          </p:cNvPr>
          <p:cNvSpPr txBox="1">
            <a:spLocks/>
          </p:cNvSpPr>
          <p:nvPr/>
        </p:nvSpPr>
        <p:spPr>
          <a:xfrm>
            <a:off x="6390320" y="3334258"/>
            <a:ext cx="3269894" cy="9528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200" i="1" dirty="0"/>
              <a:t>Breve descrizione per </a:t>
            </a:r>
            <a:r>
              <a:rPr lang="it-IT" sz="1200" b="1" i="1" dirty="0"/>
              <a:t>aggiungere maggiore contesto</a:t>
            </a:r>
          </a:p>
          <a:p>
            <a:pPr marL="0" indent="0" algn="ctr">
              <a:lnSpc>
                <a:spcPct val="0"/>
              </a:lnSpc>
              <a:buNone/>
            </a:pPr>
            <a:r>
              <a:rPr lang="it-IT" sz="1200" i="1" dirty="0"/>
              <a:t>+</a:t>
            </a:r>
          </a:p>
          <a:p>
            <a:pPr marL="0" indent="0" algn="ctr">
              <a:lnSpc>
                <a:spcPct val="0"/>
              </a:lnSpc>
              <a:buNone/>
            </a:pPr>
            <a:r>
              <a:rPr lang="it-IT" sz="12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</a:t>
            </a:r>
            <a:r>
              <a:rPr lang="it-IT" sz="1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NL</a:t>
            </a:r>
            <a:endParaRPr lang="it-IT" sz="1200" i="1" dirty="0"/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728CFC1B-DE28-1839-4E05-134C10122173}"/>
              </a:ext>
            </a:extLst>
          </p:cNvPr>
          <p:cNvSpPr/>
          <p:nvPr/>
        </p:nvSpPr>
        <p:spPr>
          <a:xfrm rot="5400000">
            <a:off x="4427412" y="4527448"/>
            <a:ext cx="493999" cy="3747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Segnaposto contenuto 2">
            <a:extLst>
              <a:ext uri="{FF2B5EF4-FFF2-40B4-BE49-F238E27FC236}">
                <a16:creationId xmlns:a16="http://schemas.microsoft.com/office/drawing/2014/main" id="{9AAEF691-CD1B-D68D-3611-9CC6B40369EB}"/>
              </a:ext>
            </a:extLst>
          </p:cNvPr>
          <p:cNvSpPr txBox="1">
            <a:spLocks/>
          </p:cNvSpPr>
          <p:nvPr/>
        </p:nvSpPr>
        <p:spPr>
          <a:xfrm>
            <a:off x="3120426" y="5061093"/>
            <a:ext cx="3269894" cy="626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“Write SQLite query to answer the following question given the database schema. Please wrap your code answer using Schema:.. Question:..”</a:t>
            </a:r>
            <a:endParaRPr lang="it-IT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egnaposto contenuto 2">
            <a:extLst>
              <a:ext uri="{FF2B5EF4-FFF2-40B4-BE49-F238E27FC236}">
                <a16:creationId xmlns:a16="http://schemas.microsoft.com/office/drawing/2014/main" id="{B1230EBD-52A9-2302-5C8F-D39D00D2B351}"/>
              </a:ext>
            </a:extLst>
          </p:cNvPr>
          <p:cNvSpPr txBox="1">
            <a:spLocks/>
          </p:cNvSpPr>
          <p:nvPr/>
        </p:nvSpPr>
        <p:spPr>
          <a:xfrm>
            <a:off x="6390320" y="5059874"/>
            <a:ext cx="3269894" cy="7264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“Here is the SQLite query to answer the question:.. (</a:t>
            </a:r>
            <a:r>
              <a:rPr lang="en-US" sz="1200" b="1" dirty="0" err="1"/>
              <a:t>QuerySQL</a:t>
            </a:r>
            <a:r>
              <a:rPr lang="en-US" sz="1200" b="1" dirty="0"/>
              <a:t>)”</a:t>
            </a:r>
            <a:endParaRPr lang="it-IT" sz="1200" b="1" i="1" dirty="0"/>
          </a:p>
        </p:txBody>
      </p:sp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30E597F0-4F88-FB63-AB1C-75A5E680AC21}"/>
              </a:ext>
            </a:extLst>
          </p:cNvPr>
          <p:cNvSpPr/>
          <p:nvPr/>
        </p:nvSpPr>
        <p:spPr>
          <a:xfrm rot="5400000">
            <a:off x="7796572" y="4527449"/>
            <a:ext cx="493999" cy="3747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09AC15E-2CD5-256A-41B2-93F9068B3AAC}"/>
              </a:ext>
            </a:extLst>
          </p:cNvPr>
          <p:cNvSpPr txBox="1">
            <a:spLocks/>
          </p:cNvSpPr>
          <p:nvPr/>
        </p:nvSpPr>
        <p:spPr>
          <a:xfrm>
            <a:off x="3039464" y="3382358"/>
            <a:ext cx="3269894" cy="9395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200" i="1" dirty="0"/>
              <a:t>Breve descrizione del                             </a:t>
            </a:r>
            <a:r>
              <a:rPr lang="it-IT" sz="1200" b="1" i="1" dirty="0"/>
              <a:t>task di riferimento</a:t>
            </a:r>
            <a:r>
              <a:rPr lang="it-IT" sz="1200" i="1" dirty="0"/>
              <a:t> </a:t>
            </a:r>
          </a:p>
          <a:p>
            <a:pPr marL="0" indent="0" algn="ctr">
              <a:lnSpc>
                <a:spcPct val="0"/>
              </a:lnSpc>
              <a:buNone/>
            </a:pPr>
            <a:r>
              <a:rPr lang="it-IT" sz="1200" i="1" dirty="0"/>
              <a:t>+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it-IT" sz="1200" b="1" dirty="0"/>
              <a:t>schema della vista </a:t>
            </a:r>
            <a:r>
              <a:rPr lang="it-IT" sz="1200" b="1" dirty="0" err="1"/>
              <a:t>Detailedstrain</a:t>
            </a:r>
            <a:r>
              <a:rPr lang="it-IT" sz="1200" dirty="0"/>
              <a:t>, informazioni sui campi (nomi, tipi) e la </a:t>
            </a:r>
            <a:r>
              <a:rPr lang="it-IT" sz="1200" dirty="0" err="1"/>
              <a:t>question</a:t>
            </a:r>
            <a:r>
              <a:rPr lang="it-IT" sz="1200" dirty="0"/>
              <a:t>.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5D2C9149-8193-80B0-E504-1D30EAF4C896}"/>
              </a:ext>
            </a:extLst>
          </p:cNvPr>
          <p:cNvSpPr txBox="1">
            <a:spLocks/>
          </p:cNvSpPr>
          <p:nvPr/>
        </p:nvSpPr>
        <p:spPr>
          <a:xfrm>
            <a:off x="3120426" y="6354084"/>
            <a:ext cx="3269894" cy="410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 err="1"/>
              <a:t>Invariante</a:t>
            </a:r>
            <a:r>
              <a:rPr lang="en-US" sz="1200" b="1" dirty="0"/>
              <a:t> per </a:t>
            </a:r>
            <a:r>
              <a:rPr lang="en-US" sz="1200" b="1" dirty="0" err="1"/>
              <a:t>ciascun</a:t>
            </a:r>
            <a:r>
              <a:rPr lang="en-US" sz="1200" b="1" dirty="0"/>
              <a:t> </a:t>
            </a:r>
            <a:r>
              <a:rPr lang="en-US" sz="1200" b="1" dirty="0" err="1"/>
              <a:t>esempio</a:t>
            </a:r>
            <a:endParaRPr lang="it-IT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0C181C22-4988-48FC-572B-1E9C94FF5609}"/>
              </a:ext>
            </a:extLst>
          </p:cNvPr>
          <p:cNvSpPr/>
          <p:nvPr/>
        </p:nvSpPr>
        <p:spPr>
          <a:xfrm rot="5400000">
            <a:off x="4427411" y="5919713"/>
            <a:ext cx="493999" cy="3747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4B1C9A00-0A04-6E6D-DA72-E18962FFAF3E}"/>
              </a:ext>
            </a:extLst>
          </p:cNvPr>
          <p:cNvSpPr/>
          <p:nvPr/>
        </p:nvSpPr>
        <p:spPr>
          <a:xfrm rot="5400000">
            <a:off x="7796572" y="5919713"/>
            <a:ext cx="493999" cy="3747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8D8004F0-763C-4B35-78F9-B03D91E1FF18}"/>
              </a:ext>
            </a:extLst>
          </p:cNvPr>
          <p:cNvSpPr txBox="1">
            <a:spLocks/>
          </p:cNvSpPr>
          <p:nvPr/>
        </p:nvSpPr>
        <p:spPr>
          <a:xfrm>
            <a:off x="6485363" y="6350036"/>
            <a:ext cx="3791521" cy="410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/>
              <a:t>Varia in base </a:t>
            </a:r>
            <a:r>
              <a:rPr lang="en-US" sz="1200" b="1" dirty="0" err="1"/>
              <a:t>alla</a:t>
            </a:r>
            <a:r>
              <a:rPr lang="en-US" sz="1200" b="1" dirty="0"/>
              <a:t> </a:t>
            </a:r>
            <a:r>
              <a:rPr lang="en-US" sz="1200" b="1" dirty="0" err="1"/>
              <a:t>coppia</a:t>
            </a:r>
            <a:r>
              <a:rPr lang="en-US" sz="1200" b="1" dirty="0"/>
              <a:t> (Question, query)</a:t>
            </a:r>
            <a:endParaRPr lang="it-IT" sz="1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8261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0014D-5B73-6D0C-E0D1-813302F39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0CC03F-7E4C-E636-72D2-0AA7426F0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SQL-Create-</a:t>
            </a:r>
            <a:r>
              <a:rPr lang="it-IT" dirty="0" err="1"/>
              <a:t>Context</a:t>
            </a:r>
            <a:r>
              <a:rPr lang="it-IT" dirty="0"/>
              <a:t>-</a:t>
            </a:r>
            <a:r>
              <a:rPr lang="it-IT" dirty="0" err="1"/>
              <a:t>Instruction</a:t>
            </a:r>
            <a:r>
              <a:rPr lang="it-IT" dirty="0"/>
              <a:t>: </a:t>
            </a:r>
            <a:br>
              <a:rPr lang="it-IT" dirty="0"/>
            </a:br>
            <a:r>
              <a:rPr lang="it-IT" b="1" dirty="0"/>
              <a:t>Fine-tuning</a:t>
            </a: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B6A4BC5E-79D2-F729-CC4B-2EFB6B8CEB60}"/>
              </a:ext>
            </a:extLst>
          </p:cNvPr>
          <p:cNvSpPr/>
          <p:nvPr/>
        </p:nvSpPr>
        <p:spPr>
          <a:xfrm>
            <a:off x="1246477" y="2340276"/>
            <a:ext cx="9291228" cy="56204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8FFD9B30-10FD-F8C4-88F0-87A1D6A70014}"/>
              </a:ext>
            </a:extLst>
          </p:cNvPr>
          <p:cNvSpPr txBox="1">
            <a:spLocks/>
          </p:cNvSpPr>
          <p:nvPr/>
        </p:nvSpPr>
        <p:spPr>
          <a:xfrm>
            <a:off x="3920074" y="2020016"/>
            <a:ext cx="3704893" cy="351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600" b="1" dirty="0"/>
              <a:t>PROMPT</a:t>
            </a:r>
          </a:p>
        </p:txBody>
      </p:sp>
      <p:sp>
        <p:nvSpPr>
          <p:cNvPr id="6" name="Freccia a destra 5">
            <a:extLst>
              <a:ext uri="{FF2B5EF4-FFF2-40B4-BE49-F238E27FC236}">
                <a16:creationId xmlns:a16="http://schemas.microsoft.com/office/drawing/2014/main" id="{03637C29-A9C8-36E3-0F0C-4DDB4B5F1E93}"/>
              </a:ext>
            </a:extLst>
          </p:cNvPr>
          <p:cNvSpPr/>
          <p:nvPr/>
        </p:nvSpPr>
        <p:spPr>
          <a:xfrm rot="5400000">
            <a:off x="5525520" y="3183093"/>
            <a:ext cx="493999" cy="3747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4226A13-6C94-D01B-D44C-5D67F5B687D1}"/>
              </a:ext>
            </a:extLst>
          </p:cNvPr>
          <p:cNvSpPr txBox="1">
            <a:spLocks/>
          </p:cNvSpPr>
          <p:nvPr/>
        </p:nvSpPr>
        <p:spPr>
          <a:xfrm>
            <a:off x="1382908" y="2481720"/>
            <a:ext cx="9002341" cy="351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000" b="1" dirty="0"/>
              <a:t>[INST] 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Instruction/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</a:t>
            </a:r>
            <a:r>
              <a:rPr lang="fr-FR" sz="2000" dirty="0"/>
              <a:t> </a:t>
            </a:r>
            <a:r>
              <a:rPr lang="fr-FR" sz="2000" b="1" dirty="0"/>
              <a:t>[/INST] </a:t>
            </a:r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Question-</a:t>
            </a:r>
            <a:r>
              <a:rPr lang="fr-FR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QuerySQL</a:t>
            </a:r>
            <a:endParaRPr lang="it-IT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1BA33DAE-12E0-48FE-B47A-BC3FA18D8FDA}"/>
              </a:ext>
            </a:extLst>
          </p:cNvPr>
          <p:cNvSpPr/>
          <p:nvPr/>
        </p:nvSpPr>
        <p:spPr>
          <a:xfrm>
            <a:off x="4064035" y="3761963"/>
            <a:ext cx="3416968" cy="114128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Llama</a:t>
            </a:r>
            <a:r>
              <a:rPr lang="it-IT" dirty="0"/>
              <a:t> model (Decoder-</a:t>
            </a:r>
            <a:r>
              <a:rPr lang="it-IT" dirty="0" err="1"/>
              <a:t>only</a:t>
            </a:r>
            <a:r>
              <a:rPr lang="it-IT" dirty="0"/>
              <a:t>)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2CF60932-EE7E-2F37-A4AB-DB86A2343718}"/>
              </a:ext>
            </a:extLst>
          </p:cNvPr>
          <p:cNvSpPr/>
          <p:nvPr/>
        </p:nvSpPr>
        <p:spPr>
          <a:xfrm rot="5400000">
            <a:off x="5525520" y="5107371"/>
            <a:ext cx="493999" cy="37474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229FBC-1498-E6CD-5FAC-E4A8E92E0DF8}"/>
              </a:ext>
            </a:extLst>
          </p:cNvPr>
          <p:cNvSpPr txBox="1">
            <a:spLocks/>
          </p:cNvSpPr>
          <p:nvPr/>
        </p:nvSpPr>
        <p:spPr>
          <a:xfrm>
            <a:off x="3920072" y="5687468"/>
            <a:ext cx="3704893" cy="351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1600" b="1" dirty="0"/>
              <a:t>SELECT …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6DF26277-79F7-AEE2-B9A9-5DE90889E895}"/>
              </a:ext>
            </a:extLst>
          </p:cNvPr>
          <p:cNvSpPr txBox="1">
            <a:spLocks/>
          </p:cNvSpPr>
          <p:nvPr/>
        </p:nvSpPr>
        <p:spPr>
          <a:xfrm>
            <a:off x="6023183" y="3194898"/>
            <a:ext cx="904645" cy="351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/>
              <a:t>Input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D07FDFA-C26B-1B71-253F-9A2D8CF3E530}"/>
              </a:ext>
            </a:extLst>
          </p:cNvPr>
          <p:cNvSpPr txBox="1">
            <a:spLocks/>
          </p:cNvSpPr>
          <p:nvPr/>
        </p:nvSpPr>
        <p:spPr>
          <a:xfrm>
            <a:off x="6089020" y="5152288"/>
            <a:ext cx="2689555" cy="461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b="1" dirty="0"/>
              <a:t>Generazione query SQL</a:t>
            </a:r>
          </a:p>
        </p:txBody>
      </p:sp>
    </p:spTree>
    <p:extLst>
      <p:ext uri="{BB962C8B-B14F-4D97-AF65-F5344CB8AC3E}">
        <p14:creationId xmlns:p14="http://schemas.microsoft.com/office/powerpoint/2010/main" val="1360666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0546B-7C95-F2CA-EA2C-ADC0A0CA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13CF22-9F3B-D054-50A0-2FDF7B486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71" y="439651"/>
            <a:ext cx="10167258" cy="1325563"/>
          </a:xfrm>
        </p:spPr>
        <p:txBody>
          <a:bodyPr/>
          <a:lstStyle/>
          <a:p>
            <a:r>
              <a:rPr lang="it-IT" dirty="0"/>
              <a:t>Sperimentazione – Distribuzione tempi di inferenza</a:t>
            </a:r>
          </a:p>
        </p:txBody>
      </p:sp>
      <p:pic>
        <p:nvPicPr>
          <p:cNvPr id="5" name="Immagine 4" descr="Immagine che contiene testo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295D5F76-6BEB-2CCC-0F2B-F92A84C34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7" y="1765213"/>
            <a:ext cx="6049860" cy="3529085"/>
          </a:xfrm>
          <a:prstGeom prst="rect">
            <a:avLst/>
          </a:prstGeom>
        </p:spPr>
      </p:pic>
      <p:pic>
        <p:nvPicPr>
          <p:cNvPr id="7" name="Immagine 6" descr="Immagine che contiene testo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ECF7320A-AD48-B783-0B36-187A9853E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65214"/>
            <a:ext cx="6049858" cy="3529084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F5C25DF-DBCD-367F-AA2B-441560CE83A4}"/>
              </a:ext>
            </a:extLst>
          </p:cNvPr>
          <p:cNvSpPr txBox="1">
            <a:spLocks/>
          </p:cNvSpPr>
          <p:nvPr/>
        </p:nvSpPr>
        <p:spPr>
          <a:xfrm>
            <a:off x="224971" y="5348087"/>
            <a:ext cx="11861573" cy="1422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Tempi simili per entrambe le lingue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1600" dirty="0"/>
              <a:t>Per tutti i modelli: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1200" dirty="0"/>
              <a:t>Tempi al di </a:t>
            </a:r>
            <a:r>
              <a:rPr lang="it-IT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sotto dei 7s </a:t>
            </a:r>
            <a:r>
              <a:rPr lang="it-IT" sz="1200" dirty="0"/>
              <a:t>per </a:t>
            </a:r>
            <a:r>
              <a:rPr lang="it-IT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quasi tutte le categorie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Categoria C4 richiede tempi maggiori – Causa: </a:t>
            </a:r>
            <a:r>
              <a:rPr lang="it-IT" sz="1200" dirty="0"/>
              <a:t>generazione </a:t>
            </a:r>
            <a:r>
              <a:rPr lang="it-IT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numero maggiore di token</a:t>
            </a:r>
            <a:r>
              <a:rPr lang="it-IT" sz="1200" dirty="0"/>
              <a:t> per query (Date)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Dev. </a:t>
            </a:r>
            <a:r>
              <a:rPr lang="it-IT" sz="1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</a:t>
            </a:r>
            <a:r>
              <a:rPr lang="it-IT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 0: </a:t>
            </a:r>
            <a:r>
              <a:rPr lang="it-IT" sz="1200" dirty="0"/>
              <a:t>complessità variabile query interne a ciascuna categoria</a:t>
            </a:r>
          </a:p>
          <a:p>
            <a:pPr marL="0" indent="0">
              <a:buNone/>
            </a:pP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+mj-lt"/>
              <a:buAutoNum type="arabicPeriod"/>
            </a:pP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0797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16F57-E932-5CC9-C0D3-45395A9C4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6A21DC-DE80-D365-61BB-5E9CF693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56" y="439651"/>
            <a:ext cx="10243373" cy="1325563"/>
          </a:xfrm>
        </p:spPr>
        <p:txBody>
          <a:bodyPr/>
          <a:lstStyle/>
          <a:p>
            <a:r>
              <a:rPr lang="it-IT" dirty="0"/>
              <a:t>Post-processing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AD81F7-041D-6FDC-787D-A98EFA3F9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49" y="1765214"/>
            <a:ext cx="12046336" cy="4780729"/>
          </a:xfrm>
        </p:spPr>
        <p:txBody>
          <a:bodyPr/>
          <a:lstStyle/>
          <a:p>
            <a:r>
              <a:rPr lang="it-IT" sz="1600" b="1" dirty="0"/>
              <a:t>Fase rilevante</a:t>
            </a:r>
            <a:r>
              <a:rPr lang="it-IT" sz="1600" dirty="0"/>
              <a:t> </a:t>
            </a: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(script inferenza) </a:t>
            </a:r>
            <a:r>
              <a:rPr lang="it-IT" sz="1600" dirty="0"/>
              <a:t>per migliorare le performance dei modelli in production – Alcuni step: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1300" dirty="0"/>
              <a:t>Sanificazione query SQL (contro </a:t>
            </a:r>
            <a:r>
              <a:rPr lang="it-IT" sz="1300" b="1" dirty="0"/>
              <a:t>attacchi SQL-injection</a:t>
            </a:r>
            <a:r>
              <a:rPr lang="it-IT" sz="1300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1300" dirty="0"/>
              <a:t>Modifica di eventuali </a:t>
            </a:r>
            <a:r>
              <a:rPr lang="it-IT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nomi errati </a:t>
            </a:r>
            <a:r>
              <a:rPr lang="it-IT" sz="1300" dirty="0"/>
              <a:t>per le </a:t>
            </a:r>
            <a:r>
              <a:rPr lang="it-IT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colonne</a:t>
            </a:r>
            <a:r>
              <a:rPr lang="it-IT" sz="1300" dirty="0"/>
              <a:t> tramite </a:t>
            </a:r>
            <a:r>
              <a:rPr lang="it-IT" sz="1300" b="1" dirty="0"/>
              <a:t>distanza di </a:t>
            </a:r>
            <a:r>
              <a:rPr lang="it-IT" sz="1300" b="1" dirty="0" err="1"/>
              <a:t>Levenshtein</a:t>
            </a:r>
            <a:r>
              <a:rPr lang="it-IT" sz="1300" dirty="0"/>
              <a:t> (Fuzzy/</a:t>
            </a:r>
            <a:r>
              <a:rPr lang="it-IT" sz="1300" dirty="0" err="1"/>
              <a:t>approximate</a:t>
            </a:r>
            <a:r>
              <a:rPr lang="it-IT" sz="1300" dirty="0"/>
              <a:t> </a:t>
            </a:r>
            <a:r>
              <a:rPr lang="it-IT" sz="1300" dirty="0" err="1"/>
              <a:t>string</a:t>
            </a:r>
            <a:r>
              <a:rPr lang="it-IT" sz="1300" dirty="0"/>
              <a:t> matching – stato dell’arte task)</a:t>
            </a:r>
          </a:p>
          <a:p>
            <a:pPr marL="914400" lvl="1" indent="-457200">
              <a:buFont typeface="+mj-lt"/>
              <a:buAutoNum type="arabicPeriod"/>
            </a:pPr>
            <a:r>
              <a:rPr lang="it-IT" sz="1300" dirty="0"/>
              <a:t>Creazione di due query SQL: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300" b="1" dirty="0" err="1"/>
              <a:t>Original</a:t>
            </a:r>
            <a:r>
              <a:rPr lang="it-IT" sz="1300" b="1" dirty="0"/>
              <a:t>-Query:</a:t>
            </a:r>
            <a:r>
              <a:rPr lang="it-IT" sz="1300" dirty="0"/>
              <a:t> generata dal modello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it-IT" sz="1300" b="1" dirty="0"/>
              <a:t>ILIKE-Query:</a:t>
            </a:r>
            <a:r>
              <a:rPr lang="it-IT" sz="1300" dirty="0"/>
              <a:t> sostituisce ogni espressione </a:t>
            </a:r>
            <a:r>
              <a:rPr lang="it-IT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it-IT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</a:t>
            </a:r>
            <a:r>
              <a:rPr lang="it-IT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= '</a:t>
            </a:r>
            <a:r>
              <a:rPr lang="it-IT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  <a:r>
              <a:rPr lang="it-IT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'] con [</a:t>
            </a:r>
            <a:r>
              <a:rPr lang="it-IT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column</a:t>
            </a:r>
            <a:r>
              <a:rPr lang="it-IT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ILIKE '%</a:t>
            </a:r>
            <a:r>
              <a:rPr lang="it-IT" sz="1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</a:t>
            </a:r>
            <a:r>
              <a:rPr lang="it-IT" sz="1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%’] </a:t>
            </a:r>
            <a:r>
              <a:rPr lang="it-IT" sz="1300" dirty="0"/>
              <a:t>(NO matching esatto - valore come sottostringa)</a:t>
            </a:r>
          </a:p>
          <a:p>
            <a:pPr marL="914400" lvl="2" indent="0">
              <a:buNone/>
            </a:pP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71600" lvl="3" indent="0">
              <a:buNone/>
            </a:pP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71600" lvl="3" indent="0">
              <a:buNone/>
            </a:pP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71600" lvl="3" indent="0">
              <a:buNone/>
            </a:pP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71600" lvl="3" indent="0">
              <a:buNone/>
            </a:pP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71600" lvl="3" indent="0">
              <a:buNone/>
            </a:pP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71600" lvl="3" indent="0">
              <a:buNone/>
            </a:pPr>
            <a:endParaRPr lang="it-IT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1" indent="0">
              <a:buNone/>
            </a:pP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+mj-lt"/>
              <a:buAutoNum type="arabicPeriod"/>
            </a:pPr>
            <a:endParaRPr lang="it-IT" dirty="0"/>
          </a:p>
          <a:p>
            <a:pPr lvl="1"/>
            <a:endParaRPr lang="it-IT" dirty="0"/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FB2E1CED-E0E3-0B79-40BD-A414AEE4C342}"/>
              </a:ext>
            </a:extLst>
          </p:cNvPr>
          <p:cNvSpPr txBox="1">
            <a:spLocks/>
          </p:cNvSpPr>
          <p:nvPr/>
        </p:nvSpPr>
        <p:spPr>
          <a:xfrm>
            <a:off x="4897525" y="3953163"/>
            <a:ext cx="6875721" cy="2662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it-IT" sz="1600" dirty="0"/>
              <a:t>4.	</a:t>
            </a:r>
            <a:r>
              <a:rPr lang="it-IT" sz="1400" dirty="0"/>
              <a:t>Le due query saranno </a:t>
            </a:r>
            <a:r>
              <a:rPr lang="it-IT" sz="1400" b="1" dirty="0"/>
              <a:t>innestate</a:t>
            </a:r>
            <a:r>
              <a:rPr lang="it-IT" sz="1400" dirty="0"/>
              <a:t>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it-IT" sz="1400" dirty="0"/>
              <a:t>In questo modo la query principale potrà fare riferimento ad un’altra </a:t>
            </a:r>
            <a:r>
              <a:rPr lang="it-IT" sz="1400" b="1" dirty="0"/>
              <a:t>vista</a:t>
            </a:r>
            <a:r>
              <a:rPr lang="it-IT" sz="1400" dirty="0"/>
              <a:t> chiamata </a:t>
            </a:r>
            <a:r>
              <a:rPr lang="it-IT" sz="1400" b="1" dirty="0" err="1"/>
              <a:t>Syntheticstrain</a:t>
            </a:r>
            <a:endParaRPr lang="it-IT" sz="1400" b="1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it-IT" sz="1400" b="1" i="1" dirty="0" err="1"/>
              <a:t>Syntheticstrain</a:t>
            </a:r>
            <a:r>
              <a:rPr lang="it-IT" sz="1400" b="1" i="1" dirty="0"/>
              <a:t>:</a:t>
            </a:r>
            <a:r>
              <a:rPr lang="it-IT" sz="1400" b="1" dirty="0"/>
              <a:t> </a:t>
            </a:r>
            <a:r>
              <a:rPr lang="it-IT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contiene un numero limitato di colonne </a:t>
            </a:r>
            <a:r>
              <a:rPr lang="it-IT" sz="1400" i="1" dirty="0"/>
              <a:t>ma è</a:t>
            </a:r>
            <a:r>
              <a:rPr lang="it-IT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preferita dai biologi </a:t>
            </a:r>
            <a:r>
              <a:rPr lang="it-IT" sz="1400" i="1" dirty="0"/>
              <a:t>per la visualizzazione dei risultati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it-IT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+mj-lt"/>
              <a:buAutoNum type="arabicPeriod"/>
            </a:pPr>
            <a:endParaRPr lang="it-IT" dirty="0"/>
          </a:p>
          <a:p>
            <a:pPr lvl="1"/>
            <a:endParaRPr lang="it-IT" dirty="0"/>
          </a:p>
        </p:txBody>
      </p:sp>
      <p:pic>
        <p:nvPicPr>
          <p:cNvPr id="16" name="Immagine 15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3D7F8CFD-6834-AD18-62E6-0D5B75A91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08" y="3289005"/>
            <a:ext cx="4033689" cy="353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92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2842F-879E-96EA-587F-5EB39DEAC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C06271-19AC-F908-27F6-72BF84572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71" y="369948"/>
            <a:ext cx="10167258" cy="1091252"/>
          </a:xfrm>
        </p:spPr>
        <p:txBody>
          <a:bodyPr>
            <a:normAutofit fontScale="90000"/>
          </a:bodyPr>
          <a:lstStyle/>
          <a:p>
            <a:r>
              <a:rPr lang="it-IT" dirty="0"/>
              <a:t>Sperimentazione – Occupazione memoria fine-tuning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78B13B74-9A32-5FC0-638D-B677509F9293}"/>
              </a:ext>
            </a:extLst>
          </p:cNvPr>
          <p:cNvSpPr txBox="1">
            <a:spLocks/>
          </p:cNvSpPr>
          <p:nvPr/>
        </p:nvSpPr>
        <p:spPr>
          <a:xfrm>
            <a:off x="8730344" y="1869307"/>
            <a:ext cx="3196544" cy="19116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Tempi di addestramento: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Primo fine-tuning</a:t>
            </a:r>
            <a:r>
              <a:rPr lang="it-IT" sz="1600" dirty="0"/>
              <a:t> (sx) - tempi maggiori - (1 epoca)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Secondo fine-tuning </a:t>
            </a:r>
            <a:r>
              <a:rPr lang="it-IT" sz="1600" dirty="0"/>
              <a:t>(dx) - Tempi inferiori - (4 epoche per 13B e 8B – 5 epoche 70B)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it-IT" sz="1600" dirty="0"/>
              <a:t>Dimensioni dataset differenti</a:t>
            </a:r>
          </a:p>
          <a:p>
            <a:pPr>
              <a:buFont typeface="Wingdings" panose="05000000000000000000" pitchFamily="2" charset="2"/>
              <a:buChar char="Ø"/>
            </a:pP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+mj-lt"/>
              <a:buAutoNum type="arabicPeriod"/>
            </a:pPr>
            <a:endParaRPr lang="it-IT" dirty="0"/>
          </a:p>
          <a:p>
            <a:pPr lvl="1"/>
            <a:endParaRPr lang="it-IT" dirty="0"/>
          </a:p>
        </p:txBody>
      </p:sp>
      <p:pic>
        <p:nvPicPr>
          <p:cNvPr id="4" name="Immagine 3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5ADFA42E-57A7-8C6F-8B77-BEA6348C7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1462918"/>
            <a:ext cx="4247540" cy="2526803"/>
          </a:xfrm>
          <a:prstGeom prst="rect">
            <a:avLst/>
          </a:prstGeom>
        </p:spPr>
      </p:pic>
      <p:pic>
        <p:nvPicPr>
          <p:cNvPr id="9" name="Immagine 8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02B2A8F2-9F09-BF6A-6821-3EFF93EBA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853" y="1462917"/>
            <a:ext cx="4331663" cy="2526803"/>
          </a:xfrm>
          <a:prstGeom prst="rect">
            <a:avLst/>
          </a:prstGeom>
        </p:spPr>
      </p:pic>
      <p:pic>
        <p:nvPicPr>
          <p:cNvPr id="5" name="Immagine 4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E0D9CDA1-A348-3D98-C7A6-9EB473B9B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4" y="4078514"/>
            <a:ext cx="4174147" cy="2780934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CCDB2AD7-A349-F905-1CB8-2394CDC132A1}"/>
              </a:ext>
            </a:extLst>
          </p:cNvPr>
          <p:cNvSpPr txBox="1">
            <a:spLocks/>
          </p:cNvSpPr>
          <p:nvPr/>
        </p:nvSpPr>
        <p:spPr>
          <a:xfrm>
            <a:off x="8730344" y="4397829"/>
            <a:ext cx="3196544" cy="202777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Occupazione memoria: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600" dirty="0"/>
              <a:t>Occupazione di memoria </a:t>
            </a: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simile</a:t>
            </a:r>
            <a:r>
              <a:rPr lang="it-IT" sz="1600" dirty="0"/>
              <a:t> per </a:t>
            </a: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entrambi</a:t>
            </a:r>
            <a:r>
              <a:rPr lang="it-IT" sz="1600" dirty="0"/>
              <a:t> i fine-tuning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it-IT" sz="1600" dirty="0"/>
              <a:t>Il </a:t>
            </a: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Modello da 70B quantizzato </a:t>
            </a:r>
            <a:r>
              <a:rPr lang="it-IT" sz="1600" dirty="0"/>
              <a:t>richiede intorno ai 45 GB di VRAM (160 GB iniziali - risparmio di 115 GB di memoria)</a:t>
            </a: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it-IT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914400" lvl="1" indent="-457200">
              <a:buFont typeface="+mj-lt"/>
              <a:buAutoNum type="arabicPeriod"/>
            </a:pPr>
            <a:endParaRPr lang="it-IT" dirty="0"/>
          </a:p>
          <a:p>
            <a:pPr lvl="1"/>
            <a:endParaRPr lang="it-IT" dirty="0"/>
          </a:p>
        </p:txBody>
      </p:sp>
      <p:pic>
        <p:nvPicPr>
          <p:cNvPr id="12" name="Immagine 11" descr="Immagine che contiene testo, schermat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52487818-618D-FD1F-EFAC-446144FF0C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70" y="4078514"/>
            <a:ext cx="4300970" cy="2779486"/>
          </a:xfrm>
          <a:prstGeom prst="rect">
            <a:avLst/>
          </a:prstGeom>
        </p:spPr>
      </p:pic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BEA8360-8D8A-9AB7-6F0D-3F714EF642C7}"/>
              </a:ext>
            </a:extLst>
          </p:cNvPr>
          <p:cNvCxnSpPr>
            <a:cxnSpLocks/>
          </p:cNvCxnSpPr>
          <p:nvPr/>
        </p:nvCxnSpPr>
        <p:spPr>
          <a:xfrm>
            <a:off x="8810171" y="3989720"/>
            <a:ext cx="2975429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037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BD4521-5B3B-70B2-C6DC-F60E1A99B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 – sistema text-to-SQL</a:t>
            </a:r>
          </a:p>
        </p:txBody>
      </p:sp>
      <p:pic>
        <p:nvPicPr>
          <p:cNvPr id="7" name="Segnaposto contenuto 6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309332AF-B1C9-FC7A-9E9A-9AEACC1FC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34" y="1668961"/>
            <a:ext cx="2734995" cy="4832426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EC78A86-007D-A732-BD92-213AAE8E0D58}"/>
              </a:ext>
            </a:extLst>
          </p:cNvPr>
          <p:cNvSpPr txBox="1"/>
          <p:nvPr/>
        </p:nvSpPr>
        <p:spPr>
          <a:xfrm>
            <a:off x="4007020" y="2227562"/>
            <a:ext cx="800272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NLQ e DB:</a:t>
            </a:r>
          </a:p>
          <a:p>
            <a:endParaRPr lang="it-IT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Individuare elementi della NLQ in riferimento a componenti specifiche del DB:</a:t>
            </a:r>
          </a:p>
          <a:p>
            <a:pPr lvl="1"/>
            <a:endParaRPr lang="it-IT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it-IT" sz="16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Approccio utilizzato: </a:t>
            </a: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Funzione delegata ai meccanismi di attenzione </a:t>
            </a:r>
            <a:r>
              <a:rPr lang="it-IT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(Transformer)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it-IT" sz="1600" b="1" i="0" dirty="0">
                <a:solidFill>
                  <a:srgbClr val="1E1E1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it-IT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Attention</a:t>
            </a: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t-IT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t-IT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</a:t>
            </a: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t-IT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</a:t>
            </a: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t-IT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need</a:t>
            </a: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(2017)</a:t>
            </a:r>
            <a:r>
              <a:rPr lang="it-IT" sz="1600" b="1" i="0" dirty="0">
                <a:solidFill>
                  <a:srgbClr val="1E1E1E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</a:t>
            </a: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lvl="3"/>
            <a:endParaRPr lang="it-IT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0150" lvl="2" indent="-285750">
              <a:buFont typeface="Wingdings" panose="05000000000000000000" pitchFamily="2" charset="2"/>
              <a:buChar char="ü"/>
            </a:pPr>
            <a:endParaRPr lang="it-IT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it-IT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Freccia a destra 35">
            <a:extLst>
              <a:ext uri="{FF2B5EF4-FFF2-40B4-BE49-F238E27FC236}">
                <a16:creationId xmlns:a16="http://schemas.microsoft.com/office/drawing/2014/main" id="{6BA4DFD4-5BAE-428D-2139-E71BAEDCCFEE}"/>
              </a:ext>
            </a:extLst>
          </p:cNvPr>
          <p:cNvSpPr/>
          <p:nvPr/>
        </p:nvSpPr>
        <p:spPr>
          <a:xfrm>
            <a:off x="2859467" y="2731875"/>
            <a:ext cx="701272" cy="371261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1E7EBEC7-19CD-BD58-8A51-6CD4819ADEE1}"/>
              </a:ext>
            </a:extLst>
          </p:cNvPr>
          <p:cNvSpPr/>
          <p:nvPr/>
        </p:nvSpPr>
        <p:spPr>
          <a:xfrm>
            <a:off x="1478164" y="2227562"/>
            <a:ext cx="1313161" cy="153316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110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4E0C8-E5DF-C9EF-F9F8-EACF19C2C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718F5A-863E-8FA1-DE30-2533B5BB2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 – sistema text-to-SQL</a:t>
            </a:r>
          </a:p>
        </p:txBody>
      </p:sp>
      <p:pic>
        <p:nvPicPr>
          <p:cNvPr id="7" name="Segnaposto contenuto 6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F34B8560-3C5F-6B13-7B7D-4C93F980D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34" y="1668961"/>
            <a:ext cx="2734995" cy="4832426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85DAA71-039C-33E9-6F7A-DA1C5ACBE7D8}"/>
              </a:ext>
            </a:extLst>
          </p:cNvPr>
          <p:cNvSpPr txBox="1"/>
          <p:nvPr/>
        </p:nvSpPr>
        <p:spPr>
          <a:xfrm>
            <a:off x="3843602" y="2103768"/>
            <a:ext cx="83483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</a:t>
            </a:r>
            <a:r>
              <a:rPr lang="it-IT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Trasformare il linguaggio naturale (formato testo) in una rappresentazione numerica</a:t>
            </a:r>
            <a:endParaRPr lang="it-IT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it-IT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Pre-trained</a:t>
            </a: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it-IT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models (</a:t>
            </a:r>
            <a:r>
              <a:rPr lang="it-IT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PLMs</a:t>
            </a: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lvl="1"/>
            <a:endParaRPr lang="it-IT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it-IT" sz="16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Approccio utilizzato: </a:t>
            </a:r>
            <a:endParaRPr lang="it-IT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Wingdings" panose="05000000000000000000" pitchFamily="2" charset="2"/>
              <a:buChar char="ü"/>
            </a:pP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Modelli </a:t>
            </a:r>
            <a:r>
              <a:rPr lang="it-IT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LLaMA</a:t>
            </a: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Decoder-</a:t>
            </a:r>
            <a:r>
              <a:rPr lang="it-IT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</a:t>
            </a:r>
            <a:r>
              <a:rPr lang="it-IT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lvl="2"/>
            <a:endParaRPr lang="it-IT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714500" lvl="3" indent="-342900">
              <a:buFont typeface="Wingdings" panose="05000000000000000000" pitchFamily="2" charset="2"/>
              <a:buChar char="q"/>
            </a:pPr>
            <a:r>
              <a:rPr lang="it-IT" sz="16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 </a:t>
            </a:r>
            <a:r>
              <a:rPr lang="it-IT" sz="1600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serialization</a:t>
            </a:r>
            <a:r>
              <a:rPr lang="it-IT" sz="16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1714500" lvl="3" indent="-342900">
              <a:buFont typeface="Wingdings" panose="05000000000000000000" pitchFamily="2" charset="2"/>
              <a:buChar char="q"/>
            </a:pPr>
            <a:r>
              <a:rPr lang="it-IT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Top-k sampling</a:t>
            </a: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it-IT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Top_k</a:t>
            </a: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=1, T=1)</a:t>
            </a:r>
            <a:endParaRPr lang="it-IT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8F718F3C-114D-7271-37D9-B9BEDC753532}"/>
              </a:ext>
            </a:extLst>
          </p:cNvPr>
          <p:cNvSpPr/>
          <p:nvPr/>
        </p:nvSpPr>
        <p:spPr>
          <a:xfrm>
            <a:off x="1381913" y="3877607"/>
            <a:ext cx="1581294" cy="1533166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curva 4">
            <a:extLst>
              <a:ext uri="{FF2B5EF4-FFF2-40B4-BE49-F238E27FC236}">
                <a16:creationId xmlns:a16="http://schemas.microsoft.com/office/drawing/2014/main" id="{A46F24F6-21F1-6678-8E07-A92CC5E4F0B3}"/>
              </a:ext>
            </a:extLst>
          </p:cNvPr>
          <p:cNvSpPr/>
          <p:nvPr/>
        </p:nvSpPr>
        <p:spPr>
          <a:xfrm>
            <a:off x="2876581" y="2103768"/>
            <a:ext cx="819765" cy="1754624"/>
          </a:xfrm>
          <a:prstGeom prst="ben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963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7FBDE-2AA3-AE27-17C2-0D0A602FF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1C7BBE-2ED9-3E16-B7A8-1E45800F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 – sistema text-to-SQL</a:t>
            </a:r>
          </a:p>
        </p:txBody>
      </p:sp>
      <p:pic>
        <p:nvPicPr>
          <p:cNvPr id="7" name="Segnaposto contenuto 6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489AD940-19B6-1AA1-E4D6-05A655BAA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34" y="1668961"/>
            <a:ext cx="2734995" cy="4832426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AB17542-CEE1-AA4D-C11E-0E88A27A9450}"/>
              </a:ext>
            </a:extLst>
          </p:cNvPr>
          <p:cNvSpPr txBox="1"/>
          <p:nvPr/>
        </p:nvSpPr>
        <p:spPr>
          <a:xfrm>
            <a:off x="4125114" y="1833535"/>
            <a:ext cx="787896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it-IT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Scelta della metodologia da applicare per addestrare la rete neurale</a:t>
            </a:r>
          </a:p>
          <a:p>
            <a:pPr lvl="1"/>
            <a:endParaRPr lang="it-IT" sz="1600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it-IT" sz="16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Approccio utilizzato: </a:t>
            </a:r>
            <a:endParaRPr lang="it-IT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Transfer Learning: </a:t>
            </a:r>
          </a:p>
          <a:p>
            <a:pPr marL="1543050" lvl="3" indent="-171450">
              <a:buFont typeface="Wingdings" panose="05000000000000000000" pitchFamily="2" charset="2"/>
              <a:buChar char="Ø"/>
            </a:pP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Modelli </a:t>
            </a:r>
            <a:r>
              <a:rPr lang="it-IT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</a:t>
            </a: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-addestrati</a:t>
            </a:r>
            <a:endParaRPr lang="it-IT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543050" lvl="3" indent="-171450">
              <a:buFont typeface="Wingdings" panose="05000000000000000000" pitchFamily="2" charset="2"/>
              <a:buChar char="Ø"/>
            </a:pP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Fine-tuning</a:t>
            </a:r>
            <a:endParaRPr lang="it-IT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/>
            <a:endParaRPr lang="it-IT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Motivazione</a:t>
            </a:r>
            <a:r>
              <a:rPr lang="it-IT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pPr marL="1714500" lvl="3" indent="-342900">
              <a:buFont typeface="Wingdings" panose="05000000000000000000" pitchFamily="2" charset="2"/>
              <a:buChar char="q"/>
            </a:pPr>
            <a:r>
              <a:rPr lang="it-IT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Risoluzione di altri task (QA) con aumento delle performance</a:t>
            </a:r>
          </a:p>
          <a:p>
            <a:pPr lvl="4"/>
            <a:endParaRPr 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/>
            <a:endParaRPr lang="it-IT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endParaRPr lang="it-IT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06C2A4A-6E8B-7BBB-56D2-D2FB4CF7C3A5}"/>
              </a:ext>
            </a:extLst>
          </p:cNvPr>
          <p:cNvSpPr/>
          <p:nvPr/>
        </p:nvSpPr>
        <p:spPr>
          <a:xfrm>
            <a:off x="2722573" y="4293915"/>
            <a:ext cx="1313161" cy="1103108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Freccia curva 2">
            <a:extLst>
              <a:ext uri="{FF2B5EF4-FFF2-40B4-BE49-F238E27FC236}">
                <a16:creationId xmlns:a16="http://schemas.microsoft.com/office/drawing/2014/main" id="{95CA515B-1D7A-9E04-BA93-3293F6A50EA6}"/>
              </a:ext>
            </a:extLst>
          </p:cNvPr>
          <p:cNvSpPr/>
          <p:nvPr/>
        </p:nvSpPr>
        <p:spPr>
          <a:xfrm>
            <a:off x="3331324" y="1833535"/>
            <a:ext cx="704410" cy="2112929"/>
          </a:xfrm>
          <a:prstGeom prst="ben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909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E5D02-DE38-E83F-239F-AD90A7876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CCAD1C-FB2F-1E61-7B38-272BE74A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Stato dell’arte – sistema text-to-SQL</a:t>
            </a:r>
          </a:p>
        </p:txBody>
      </p:sp>
      <p:pic>
        <p:nvPicPr>
          <p:cNvPr id="7" name="Segnaposto contenuto 6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92689263-F0DA-0C49-6D5C-81CEFC93C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34" y="1668961"/>
            <a:ext cx="2734995" cy="4832426"/>
          </a:xfr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09B830A-D94E-3475-BFA5-BA7C054C041E}"/>
              </a:ext>
            </a:extLst>
          </p:cNvPr>
          <p:cNvSpPr txBox="1"/>
          <p:nvPr/>
        </p:nvSpPr>
        <p:spPr>
          <a:xfrm>
            <a:off x="4479178" y="5291549"/>
            <a:ext cx="68740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 startAt="4"/>
            </a:pPr>
            <a:r>
              <a:rPr lang="it-IT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"Correggere" query SQL</a:t>
            </a:r>
          </a:p>
          <a:p>
            <a:endParaRPr lang="it-IT" sz="1600" dirty="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it-IT" sz="1600" dirty="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Approccio utilizzato: </a:t>
            </a:r>
            <a:endParaRPr lang="it-IT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085850" lvl="2" indent="-171450">
              <a:buFont typeface="Wingdings" panose="05000000000000000000" pitchFamily="2" charset="2"/>
              <a:buChar char="ü"/>
            </a:pP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Fase di Post-processing</a:t>
            </a:r>
            <a:endParaRPr lang="it-IT" sz="1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F34C7667-E12C-90F1-A76A-45BA54065928}"/>
              </a:ext>
            </a:extLst>
          </p:cNvPr>
          <p:cNvSpPr/>
          <p:nvPr/>
        </p:nvSpPr>
        <p:spPr>
          <a:xfrm>
            <a:off x="1546915" y="5362645"/>
            <a:ext cx="1213478" cy="419387"/>
          </a:xfrm>
          <a:prstGeom prst="round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3B0659E3-6087-CC45-DF88-DD1BAC6640F1}"/>
              </a:ext>
            </a:extLst>
          </p:cNvPr>
          <p:cNvSpPr/>
          <p:nvPr/>
        </p:nvSpPr>
        <p:spPr>
          <a:xfrm>
            <a:off x="3423842" y="5410771"/>
            <a:ext cx="701272" cy="371261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366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83213-F6F4-AC38-91EA-5B03265F8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77B49B-A288-7B6E-0BD5-1A60009B4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85" y="439651"/>
            <a:ext cx="9974944" cy="774426"/>
          </a:xfrm>
        </p:spPr>
        <p:txBody>
          <a:bodyPr>
            <a:normAutofit/>
          </a:bodyPr>
          <a:lstStyle/>
          <a:p>
            <a:r>
              <a:rPr lang="it-IT" dirty="0"/>
              <a:t>Fase di sperimentazione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241F1F04-BDA6-C29C-1E8F-CAF94FBA2B49}"/>
              </a:ext>
            </a:extLst>
          </p:cNvPr>
          <p:cNvSpPr/>
          <p:nvPr/>
        </p:nvSpPr>
        <p:spPr>
          <a:xfrm>
            <a:off x="1776761" y="1756868"/>
            <a:ext cx="7857893" cy="1400338"/>
          </a:xfrm>
          <a:prstGeom prst="round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CDDAB49-3ECF-8ED9-EEAA-F2EC5C3F5F9E}"/>
              </a:ext>
            </a:extLst>
          </p:cNvPr>
          <p:cNvSpPr txBox="1"/>
          <p:nvPr/>
        </p:nvSpPr>
        <p:spPr>
          <a:xfrm>
            <a:off x="4596197" y="1738969"/>
            <a:ext cx="216201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LLama</a:t>
            </a:r>
            <a:r>
              <a:rPr lang="it-IT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Models</a:t>
            </a:r>
          </a:p>
          <a:p>
            <a:endParaRPr lang="it-IT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8177777C-9DEF-54F1-21CD-42B54B77C1CD}"/>
              </a:ext>
            </a:extLst>
          </p:cNvPr>
          <p:cNvCxnSpPr>
            <a:cxnSpLocks/>
          </p:cNvCxnSpPr>
          <p:nvPr/>
        </p:nvCxnSpPr>
        <p:spPr>
          <a:xfrm>
            <a:off x="1776761" y="2103779"/>
            <a:ext cx="78578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C5F9D3E-D77C-DCC7-02FD-11D84E722EED}"/>
              </a:ext>
            </a:extLst>
          </p:cNvPr>
          <p:cNvSpPr txBox="1"/>
          <p:nvPr/>
        </p:nvSpPr>
        <p:spPr>
          <a:xfrm>
            <a:off x="1903615" y="2172783"/>
            <a:ext cx="31827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6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LLaMA-2-13B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6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LLaMA-3-8B-Instruct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6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LLaMA-3-70B-Instruct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FBEE9FE9-6DD1-3651-BD9E-F1B73D732BCB}"/>
              </a:ext>
            </a:extLst>
          </p:cNvPr>
          <p:cNvCxnSpPr>
            <a:cxnSpLocks/>
          </p:cNvCxnSpPr>
          <p:nvPr/>
        </p:nvCxnSpPr>
        <p:spPr>
          <a:xfrm flipV="1">
            <a:off x="5576503" y="2103779"/>
            <a:ext cx="0" cy="10534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4DD3ADD-8713-B0EA-DFF6-C92695151BA4}"/>
              </a:ext>
            </a:extLst>
          </p:cNvPr>
          <p:cNvSpPr txBox="1"/>
          <p:nvPr/>
        </p:nvSpPr>
        <p:spPr>
          <a:xfrm>
            <a:off x="5635424" y="2240540"/>
            <a:ext cx="39422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Interpretare NL</a:t>
            </a:r>
          </a:p>
          <a:p>
            <a:pPr>
              <a:spcBef>
                <a:spcPts val="1200"/>
              </a:spcBef>
            </a:pPr>
            <a:r>
              <a:rPr lang="it-IT" sz="16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Conoscenza profonda </a:t>
            </a:r>
            <a:r>
              <a:rPr lang="it-IT" sz="1600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DBs</a:t>
            </a:r>
            <a:r>
              <a:rPr lang="it-IT" sz="16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SQL</a:t>
            </a:r>
          </a:p>
          <a:p>
            <a:endParaRPr lang="it-IT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Freccia a destra 43">
            <a:extLst>
              <a:ext uri="{FF2B5EF4-FFF2-40B4-BE49-F238E27FC236}">
                <a16:creationId xmlns:a16="http://schemas.microsoft.com/office/drawing/2014/main" id="{53575AFD-323B-FAAF-6C1E-B1E28A20FBF3}"/>
              </a:ext>
            </a:extLst>
          </p:cNvPr>
          <p:cNvSpPr/>
          <p:nvPr/>
        </p:nvSpPr>
        <p:spPr>
          <a:xfrm rot="6691108">
            <a:off x="4892846" y="3424142"/>
            <a:ext cx="493999" cy="374744"/>
          </a:xfrm>
          <a:prstGeom prst="rightArrow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Freccia a destra 44">
            <a:extLst>
              <a:ext uri="{FF2B5EF4-FFF2-40B4-BE49-F238E27FC236}">
                <a16:creationId xmlns:a16="http://schemas.microsoft.com/office/drawing/2014/main" id="{6964B202-D6FF-E594-0EC3-B408F3A44262}"/>
              </a:ext>
            </a:extLst>
          </p:cNvPr>
          <p:cNvSpPr/>
          <p:nvPr/>
        </p:nvSpPr>
        <p:spPr>
          <a:xfrm rot="3760118">
            <a:off x="5764488" y="3402306"/>
            <a:ext cx="493999" cy="374744"/>
          </a:xfrm>
          <a:prstGeom prst="rightArrow">
            <a:avLst/>
          </a:prstGeom>
          <a:solidFill>
            <a:schemeClr val="tx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accent1">
                  <a:lumMod val="60000"/>
                  <a:lumOff val="4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0076D794-9DD9-B0F8-8DAC-8BB6E269C4AF}"/>
              </a:ext>
            </a:extLst>
          </p:cNvPr>
          <p:cNvSpPr/>
          <p:nvPr/>
        </p:nvSpPr>
        <p:spPr>
          <a:xfrm>
            <a:off x="1039922" y="4043659"/>
            <a:ext cx="4231793" cy="1699378"/>
          </a:xfrm>
          <a:prstGeom prst="round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A79D402-3F4F-3F9C-ACB3-D2702CFB6BE6}"/>
              </a:ext>
            </a:extLst>
          </p:cNvPr>
          <p:cNvSpPr txBox="1"/>
          <p:nvPr/>
        </p:nvSpPr>
        <p:spPr>
          <a:xfrm>
            <a:off x="1571556" y="4047331"/>
            <a:ext cx="28312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Single-FT</a:t>
            </a:r>
          </a:p>
          <a:p>
            <a:endParaRPr lang="it-IT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8086E3A7-8F05-10EA-5190-3243EEE6640B}"/>
              </a:ext>
            </a:extLst>
          </p:cNvPr>
          <p:cNvCxnSpPr>
            <a:cxnSpLocks/>
          </p:cNvCxnSpPr>
          <p:nvPr/>
        </p:nvCxnSpPr>
        <p:spPr>
          <a:xfrm>
            <a:off x="1039922" y="4417414"/>
            <a:ext cx="42317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A1C171D8-DF39-F856-8707-53C7530448AD}"/>
              </a:ext>
            </a:extLst>
          </p:cNvPr>
          <p:cNvSpPr txBox="1"/>
          <p:nvPr/>
        </p:nvSpPr>
        <p:spPr>
          <a:xfrm>
            <a:off x="1039922" y="4616409"/>
            <a:ext cx="35166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it-IT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BioInfoDataset</a:t>
            </a:r>
            <a:endParaRPr lang="it-IT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14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conoscenza specifica DB-</a:t>
            </a:r>
            <a:r>
              <a:rPr lang="it-IT" sz="1400" b="1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</a:t>
            </a:r>
            <a:endParaRPr lang="it-IT" sz="1400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it-IT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8960F52-0C10-CA37-B6F2-A4DA3BBEA4B2}"/>
              </a:ext>
            </a:extLst>
          </p:cNvPr>
          <p:cNvSpPr/>
          <p:nvPr/>
        </p:nvSpPr>
        <p:spPr>
          <a:xfrm>
            <a:off x="5977036" y="4049808"/>
            <a:ext cx="4231793" cy="1699378"/>
          </a:xfrm>
          <a:prstGeom prst="roundRect">
            <a:avLst/>
          </a:prstGeom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AC18C2F-B6B0-DD30-925C-484D6E491036}"/>
              </a:ext>
            </a:extLst>
          </p:cNvPr>
          <p:cNvSpPr txBox="1"/>
          <p:nvPr/>
        </p:nvSpPr>
        <p:spPr>
          <a:xfrm>
            <a:off x="6508670" y="4053480"/>
            <a:ext cx="283127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Double-FT</a:t>
            </a:r>
          </a:p>
          <a:p>
            <a:endParaRPr lang="it-IT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88A10473-BA10-5671-779D-05F877E19873}"/>
              </a:ext>
            </a:extLst>
          </p:cNvPr>
          <p:cNvCxnSpPr>
            <a:cxnSpLocks/>
          </p:cNvCxnSpPr>
          <p:nvPr/>
        </p:nvCxnSpPr>
        <p:spPr>
          <a:xfrm>
            <a:off x="5977036" y="4423563"/>
            <a:ext cx="42317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4A6B0D0-7D0B-25A1-F393-17CB55E5CBD4}"/>
              </a:ext>
            </a:extLst>
          </p:cNvPr>
          <p:cNvSpPr txBox="1"/>
          <p:nvPr/>
        </p:nvSpPr>
        <p:spPr>
          <a:xfrm>
            <a:off x="5635424" y="4586651"/>
            <a:ext cx="45777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1° SQL-Create-</a:t>
            </a:r>
            <a:r>
              <a:rPr lang="it-IT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Context</a:t>
            </a: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it-IT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Instruction</a:t>
            </a:r>
            <a:endParaRPr lang="it-IT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sz="1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sintassi e semantica SQL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it-IT" sz="1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2° </a:t>
            </a:r>
            <a:r>
              <a:rPr lang="it-IT" sz="16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BioInfoDataset</a:t>
            </a:r>
            <a:endParaRPr lang="it-IT" sz="1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it-IT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Elemento grafico 3" descr="Segno di spunta con riempimento a tinta unita">
            <a:extLst>
              <a:ext uri="{FF2B5EF4-FFF2-40B4-BE49-F238E27FC236}">
                <a16:creationId xmlns:a16="http://schemas.microsoft.com/office/drawing/2014/main" id="{65788246-1ADA-6C02-23BD-8E33ADF7E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5707" y="2264248"/>
            <a:ext cx="281588" cy="281588"/>
          </a:xfrm>
          <a:prstGeom prst="rect">
            <a:avLst/>
          </a:prstGeom>
        </p:spPr>
      </p:pic>
      <p:sp>
        <p:nvSpPr>
          <p:cNvPr id="5" name="Segno di moltiplicazione 4">
            <a:extLst>
              <a:ext uri="{FF2B5EF4-FFF2-40B4-BE49-F238E27FC236}">
                <a16:creationId xmlns:a16="http://schemas.microsoft.com/office/drawing/2014/main" id="{F3974D73-3324-DBA7-EA67-A6F9F7D6B1CF}"/>
              </a:ext>
            </a:extLst>
          </p:cNvPr>
          <p:cNvSpPr/>
          <p:nvPr/>
        </p:nvSpPr>
        <p:spPr>
          <a:xfrm>
            <a:off x="5695453" y="2646571"/>
            <a:ext cx="281583" cy="357209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582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A8AAE-EFBA-A768-78DA-48F8C6834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540F68-AB58-3C02-BDB9-4E7965579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34" y="432336"/>
            <a:ext cx="11850252" cy="1325563"/>
          </a:xfrm>
        </p:spPr>
        <p:txBody>
          <a:bodyPr>
            <a:normAutofit/>
          </a:bodyPr>
          <a:lstStyle/>
          <a:p>
            <a:r>
              <a:rPr lang="it-IT" sz="4000" dirty="0"/>
              <a:t>1° - Dataset Sperimentale: </a:t>
            </a:r>
            <a:r>
              <a:rPr lang="it-IT" sz="4000" b="1" u="sng" dirty="0" err="1"/>
              <a:t>BioInfoDataset</a:t>
            </a:r>
            <a:endParaRPr lang="it-IT" sz="4000" b="1" u="sng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8729DE-A5E3-7E41-B164-0F3CB86F1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761" y="1877661"/>
            <a:ext cx="11400284" cy="4668282"/>
          </a:xfrm>
        </p:spPr>
        <p:txBody>
          <a:bodyPr>
            <a:noAutofit/>
          </a:bodyPr>
          <a:lstStyle/>
          <a:p>
            <a:r>
              <a:rPr lang="it-IT" sz="1800" b="1" dirty="0"/>
              <a:t>Costruito in riferimento al DB-</a:t>
            </a:r>
            <a:r>
              <a:rPr lang="it-IT" sz="1800" b="1" dirty="0" err="1"/>
              <a:t>bio</a:t>
            </a:r>
            <a:endParaRPr lang="it-IT" sz="1800" b="1" dirty="0"/>
          </a:p>
          <a:p>
            <a:r>
              <a:rPr lang="it-IT" sz="1800" dirty="0"/>
              <a:t>Basato su </a:t>
            </a:r>
            <a:r>
              <a:rPr lang="it-IT" sz="1800" b="1" i="1" dirty="0"/>
              <a:t>5 categorie di query</a:t>
            </a:r>
            <a:endParaRPr lang="it-IT" sz="1800" b="1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1600" b="1" i="1" dirty="0"/>
              <a:t>C1</a:t>
            </a:r>
            <a:r>
              <a:rPr lang="it-IT" sz="1600" i="1" dirty="0"/>
              <a:t>:</a:t>
            </a:r>
            <a:r>
              <a:rPr lang="it-IT" sz="1600" dirty="0"/>
              <a:t> query semplici - su un solo campo e COUNT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1600" b="1" i="1" dirty="0"/>
              <a:t>C2</a:t>
            </a:r>
            <a:r>
              <a:rPr lang="it-IT" sz="1600" i="1" dirty="0"/>
              <a:t>:</a:t>
            </a:r>
            <a:r>
              <a:rPr lang="it-IT" sz="1600" dirty="0"/>
              <a:t> query con operatori logici - AND e OR su due o più campi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1600" b="1" i="1" dirty="0"/>
              <a:t>C3</a:t>
            </a:r>
            <a:r>
              <a:rPr lang="it-IT" sz="1600" i="1" dirty="0"/>
              <a:t>:</a:t>
            </a:r>
            <a:r>
              <a:rPr lang="it-IT" sz="1600" dirty="0"/>
              <a:t> query con nomi di colonne e valori scritti in maniera errata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1600" b="1" i="1" dirty="0"/>
              <a:t>C4</a:t>
            </a:r>
            <a:r>
              <a:rPr lang="it-IT" sz="1600" i="1" dirty="0"/>
              <a:t>:</a:t>
            </a:r>
            <a:r>
              <a:rPr lang="it-IT" sz="1600" dirty="0"/>
              <a:t> query sui campi data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b="1" i="1" dirty="0"/>
              <a:t>C5</a:t>
            </a:r>
            <a:r>
              <a:rPr lang="en-US" sz="1600" i="1" dirty="0"/>
              <a:t>:</a:t>
            </a:r>
            <a:r>
              <a:rPr lang="en-US" sz="1600" dirty="0"/>
              <a:t> </a:t>
            </a:r>
            <a:r>
              <a:rPr lang="it-IT" sz="1600" dirty="0"/>
              <a:t>query</a:t>
            </a:r>
            <a:r>
              <a:rPr lang="en-US" sz="1600" dirty="0"/>
              <a:t> con WHERE, GROUP BY e HAVING.</a:t>
            </a:r>
            <a:endParaRPr lang="it-IT" sz="1600" dirty="0"/>
          </a:p>
          <a:p>
            <a:r>
              <a:rPr lang="it-IT" sz="1800" b="1" dirty="0"/>
              <a:t>Esempi</a:t>
            </a:r>
            <a:r>
              <a:rPr lang="it-IT" sz="1800" dirty="0"/>
              <a:t> generati partendo da </a:t>
            </a:r>
            <a:r>
              <a:rPr lang="it-IT" sz="1800" b="1" i="1" dirty="0"/>
              <a:t>template differenti per ciascuna categoria</a:t>
            </a:r>
            <a:r>
              <a:rPr lang="it-IT" sz="1800" dirty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it-IT" sz="1600" b="1" dirty="0"/>
              <a:t>Template: struttura generica - </a:t>
            </a:r>
            <a:r>
              <a:rPr lang="it-IT" sz="1600" dirty="0"/>
              <a:t>coppia: (</a:t>
            </a:r>
            <a:r>
              <a:rPr lang="it-IT" sz="1600" dirty="0" err="1"/>
              <a:t>Question</a:t>
            </a:r>
            <a:r>
              <a:rPr lang="it-IT" sz="1600" dirty="0"/>
              <a:t>, Query SQL)</a:t>
            </a:r>
          </a:p>
        </p:txBody>
      </p:sp>
    </p:spTree>
    <p:extLst>
      <p:ext uri="{BB962C8B-B14F-4D97-AF65-F5344CB8AC3E}">
        <p14:creationId xmlns:p14="http://schemas.microsoft.com/office/powerpoint/2010/main" val="32447407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4499</Words>
  <Application>Microsoft Office PowerPoint</Application>
  <PresentationFormat>Widescreen</PresentationFormat>
  <Paragraphs>536</Paragraphs>
  <Slides>34</Slides>
  <Notes>27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2" baseType="lpstr">
      <vt:lpstr>Aptos</vt:lpstr>
      <vt:lpstr>Arial</vt:lpstr>
      <vt:lpstr>Calibri</vt:lpstr>
      <vt:lpstr>Calibri Light</vt:lpstr>
      <vt:lpstr>Cambria Math</vt:lpstr>
      <vt:lpstr>Tahoma</vt:lpstr>
      <vt:lpstr>Wingdings</vt:lpstr>
      <vt:lpstr>Tema di Office</vt:lpstr>
      <vt:lpstr>Leveraging deep neural networks for Text-to-SQL translation of microbial resources</vt:lpstr>
      <vt:lpstr>Motivazione e Obiettivi</vt:lpstr>
      <vt:lpstr>Text-to-SQL</vt:lpstr>
      <vt:lpstr>Stato dell’arte – sistema text-to-SQL</vt:lpstr>
      <vt:lpstr>Stato dell’arte – sistema text-to-SQL</vt:lpstr>
      <vt:lpstr>Stato dell’arte – sistema text-to-SQL</vt:lpstr>
      <vt:lpstr>Stato dell’arte – sistema text-to-SQL</vt:lpstr>
      <vt:lpstr>Fase di sperimentazione</vt:lpstr>
      <vt:lpstr>1° - Dataset Sperimentale: BioInfoDataset</vt:lpstr>
      <vt:lpstr>BioInfoDataset – Distribuzione degli esempi</vt:lpstr>
      <vt:lpstr>Database biologico</vt:lpstr>
      <vt:lpstr>2° - Dataset sperimentale</vt:lpstr>
      <vt:lpstr>Sperimentazione – Fine-tuning &amp; Modelli </vt:lpstr>
      <vt:lpstr>Sperimentazione – Risultati Generali</vt:lpstr>
      <vt:lpstr>Sperimentazione – Risultati Categorie</vt:lpstr>
      <vt:lpstr>Post-processing – 3 step principali</vt:lpstr>
      <vt:lpstr>Risultati dataset “In the wild”</vt:lpstr>
      <vt:lpstr>Architettura sistema text-to-SQL</vt:lpstr>
      <vt:lpstr>Architettura sistema text-to-SQL</vt:lpstr>
      <vt:lpstr>UI – Web application</vt:lpstr>
      <vt:lpstr>Conclusioni e Sviluppi Futuri</vt:lpstr>
      <vt:lpstr>Presentazione standard di PowerPoint</vt:lpstr>
      <vt:lpstr>Presentazione standard di PowerPoint</vt:lpstr>
      <vt:lpstr>Presentazione standard di PowerPoint</vt:lpstr>
      <vt:lpstr>Vista – Detailedstrain</vt:lpstr>
      <vt:lpstr>1° - Dataset sperimentale</vt:lpstr>
      <vt:lpstr>1° - Dataset sperimentale</vt:lpstr>
      <vt:lpstr>SQL-Create-Context-Instruction: Struttura esempi</vt:lpstr>
      <vt:lpstr>SQL-Create-Context-Instruction</vt:lpstr>
      <vt:lpstr>SQL-Create-Context-Instruction</vt:lpstr>
      <vt:lpstr>SQL-Create-Context-Instruction:  Fine-tuning</vt:lpstr>
      <vt:lpstr>Sperimentazione – Distribuzione tempi di inferenza</vt:lpstr>
      <vt:lpstr>Post-processing</vt:lpstr>
      <vt:lpstr>Sperimentazione – Occupazione memoria fine-tuning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Stefania Stecca</dc:creator>
  <cp:lastModifiedBy>Michele Metta</cp:lastModifiedBy>
  <cp:revision>1710</cp:revision>
  <dcterms:created xsi:type="dcterms:W3CDTF">2023-09-04T09:18:16Z</dcterms:created>
  <dcterms:modified xsi:type="dcterms:W3CDTF">2025-03-31T16:25:47Z</dcterms:modified>
</cp:coreProperties>
</file>